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Heading Now 71-78 Bold" charset="1" panose="00000000000000000000"/>
      <p:regular r:id="rId26"/>
    </p:embeddedFont>
    <p:embeddedFont>
      <p:font typeface="Canva Sans" charset="1" panose="020B0503030501040103"/>
      <p:regular r:id="rId27"/>
    </p:embeddedFont>
    <p:embeddedFont>
      <p:font typeface="DM Sans Bold" charset="1" panose="00000000000000000000"/>
      <p:regular r:id="rId28"/>
    </p:embeddedFont>
    <p:embeddedFont>
      <p:font typeface="Heading Now 71-78" charset="1" panose="000000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https://app.userology.co/dashboard/study/create-study/roomeo_1761836537698/results/overall-results?tab=report&amp;tenantId=pennsylvaniauniversity"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11158116" y="1789563"/>
            <a:ext cx="5288547" cy="7042859"/>
          </a:xfrm>
          <a:custGeom>
            <a:avLst/>
            <a:gdLst/>
            <a:ahLst/>
            <a:cxnLst/>
            <a:rect r="r" b="b" t="t" l="l"/>
            <a:pathLst>
              <a:path h="7042859" w="5288547">
                <a:moveTo>
                  <a:pt x="0" y="0"/>
                </a:moveTo>
                <a:lnTo>
                  <a:pt x="5288547" y="0"/>
                </a:lnTo>
                <a:lnTo>
                  <a:pt x="5288547" y="7042860"/>
                </a:lnTo>
                <a:lnTo>
                  <a:pt x="0" y="70428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20865" y="1906191"/>
            <a:ext cx="386506" cy="375128"/>
            <a:chOff x="0" y="0"/>
            <a:chExt cx="837452" cy="812800"/>
          </a:xfrm>
        </p:grpSpPr>
        <p:sp>
          <p:nvSpPr>
            <p:cNvPr name="Freeform 4" id="4"/>
            <p:cNvSpPr/>
            <p:nvPr/>
          </p:nvSpPr>
          <p:spPr>
            <a:xfrm flipH="false" flipV="false" rot="0">
              <a:off x="0" y="0"/>
              <a:ext cx="837452" cy="812800"/>
            </a:xfrm>
            <a:custGeom>
              <a:avLst/>
              <a:gdLst/>
              <a:ahLst/>
              <a:cxnLst/>
              <a:rect r="r" b="b" t="t" l="l"/>
              <a:pathLst>
                <a:path h="812800" w="837452">
                  <a:moveTo>
                    <a:pt x="418726" y="0"/>
                  </a:moveTo>
                  <a:cubicBezTo>
                    <a:pt x="187470" y="0"/>
                    <a:pt x="0" y="181951"/>
                    <a:pt x="0" y="406400"/>
                  </a:cubicBezTo>
                  <a:cubicBezTo>
                    <a:pt x="0" y="630849"/>
                    <a:pt x="187470" y="812800"/>
                    <a:pt x="418726" y="812800"/>
                  </a:cubicBezTo>
                  <a:cubicBezTo>
                    <a:pt x="649982" y="812800"/>
                    <a:pt x="837452" y="630849"/>
                    <a:pt x="837452" y="406400"/>
                  </a:cubicBezTo>
                  <a:cubicBezTo>
                    <a:pt x="837452" y="181951"/>
                    <a:pt x="649982" y="0"/>
                    <a:pt x="418726" y="0"/>
                  </a:cubicBezTo>
                  <a:close/>
                </a:path>
              </a:pathLst>
            </a:custGeom>
            <a:blipFill>
              <a:blip r:embed="rId4"/>
              <a:stretch>
                <a:fillRect l="-5105" t="-4429" r="-6318" b="-9369"/>
              </a:stretch>
            </a:blipFill>
          </p:spPr>
        </p:sp>
      </p:grpSp>
      <p:sp>
        <p:nvSpPr>
          <p:cNvPr name="TextBox 5" id="5"/>
          <p:cNvSpPr txBox="true"/>
          <p:nvPr/>
        </p:nvSpPr>
        <p:spPr>
          <a:xfrm rot="0">
            <a:off x="1771771" y="2793690"/>
            <a:ext cx="8576445" cy="1992512"/>
          </a:xfrm>
          <a:prstGeom prst="rect">
            <a:avLst/>
          </a:prstGeom>
        </p:spPr>
        <p:txBody>
          <a:bodyPr anchor="t" rtlCol="false" tIns="0" lIns="0" bIns="0" rIns="0">
            <a:spAutoFit/>
          </a:bodyPr>
          <a:lstStyle/>
          <a:p>
            <a:pPr algn="l">
              <a:lnSpc>
                <a:spcPts val="7520"/>
              </a:lnSpc>
            </a:pPr>
            <a:r>
              <a:rPr lang="en-US" sz="5371" b="true">
                <a:solidFill>
                  <a:srgbClr val="191919"/>
                </a:solidFill>
                <a:latin typeface="Heading Now 71-78 Bold"/>
                <a:ea typeface="Heading Now 71-78 Bold"/>
                <a:cs typeface="Heading Now 71-78 Bold"/>
                <a:sym typeface="Heading Now 71-78 Bold"/>
              </a:rPr>
              <a:t>Usability Testing Report</a:t>
            </a:r>
          </a:p>
        </p:txBody>
      </p:sp>
      <p:sp>
        <p:nvSpPr>
          <p:cNvPr name="TextBox 6" id="6"/>
          <p:cNvSpPr txBox="true"/>
          <p:nvPr/>
        </p:nvSpPr>
        <p:spPr>
          <a:xfrm rot="0">
            <a:off x="2353631" y="1769675"/>
            <a:ext cx="7994585" cy="511644"/>
          </a:xfrm>
          <a:prstGeom prst="rect">
            <a:avLst/>
          </a:prstGeom>
        </p:spPr>
        <p:txBody>
          <a:bodyPr anchor="t" rtlCol="false" tIns="0" lIns="0" bIns="0" rIns="0">
            <a:spAutoFit/>
          </a:bodyPr>
          <a:lstStyle/>
          <a:p>
            <a:pPr algn="l">
              <a:lnSpc>
                <a:spcPts val="3760"/>
              </a:lnSpc>
            </a:pPr>
            <a:r>
              <a:rPr lang="en-US" sz="2685" b="true">
                <a:solidFill>
                  <a:srgbClr val="191919"/>
                </a:solidFill>
                <a:latin typeface="Heading Now 71-78 Bold"/>
                <a:ea typeface="Heading Now 71-78 Bold"/>
                <a:cs typeface="Heading Now 71-78 Bold"/>
                <a:sym typeface="Heading Now 71-78 Bold"/>
              </a:rPr>
              <a:t>Roomeo</a:t>
            </a:r>
          </a:p>
        </p:txBody>
      </p:sp>
      <p:sp>
        <p:nvSpPr>
          <p:cNvPr name="TextBox 7" id="7"/>
          <p:cNvSpPr txBox="true"/>
          <p:nvPr/>
        </p:nvSpPr>
        <p:spPr>
          <a:xfrm rot="0">
            <a:off x="1771771" y="5091606"/>
            <a:ext cx="7349187" cy="391149"/>
          </a:xfrm>
          <a:prstGeom prst="rect">
            <a:avLst/>
          </a:prstGeom>
        </p:spPr>
        <p:txBody>
          <a:bodyPr anchor="t" rtlCol="false" tIns="0" lIns="0" bIns="0" rIns="0">
            <a:spAutoFit/>
          </a:bodyPr>
          <a:lstStyle/>
          <a:p>
            <a:pPr algn="l">
              <a:lnSpc>
                <a:spcPts val="3222"/>
              </a:lnSpc>
            </a:pPr>
            <a:r>
              <a:rPr lang="en-US" sz="2302">
                <a:solidFill>
                  <a:srgbClr val="302A9D"/>
                </a:solidFill>
                <a:latin typeface="Canva Sans"/>
                <a:ea typeface="Canva Sans"/>
                <a:cs typeface="Canva Sans"/>
                <a:sym typeface="Canva Sans"/>
              </a:rPr>
              <a:t>Guided</a:t>
            </a:r>
            <a:r>
              <a:rPr lang="en-US" sz="2302">
                <a:solidFill>
                  <a:srgbClr val="302A9D"/>
                </a:solidFill>
                <a:latin typeface="Canva Sans"/>
                <a:ea typeface="Canva Sans"/>
                <a:cs typeface="Canva Sans"/>
                <a:sym typeface="Canva Sans"/>
              </a:rPr>
              <a:t> by Design, Driven by Results.</a:t>
            </a:r>
          </a:p>
        </p:txBody>
      </p:sp>
      <p:sp>
        <p:nvSpPr>
          <p:cNvPr name="TextBox 8" id="8"/>
          <p:cNvSpPr txBox="true"/>
          <p:nvPr/>
        </p:nvSpPr>
        <p:spPr>
          <a:xfrm rot="0">
            <a:off x="1771771" y="6549974"/>
            <a:ext cx="7994585" cy="511644"/>
          </a:xfrm>
          <a:prstGeom prst="rect">
            <a:avLst/>
          </a:prstGeom>
        </p:spPr>
        <p:txBody>
          <a:bodyPr anchor="t" rtlCol="false" tIns="0" lIns="0" bIns="0" rIns="0">
            <a:spAutoFit/>
          </a:bodyPr>
          <a:lstStyle/>
          <a:p>
            <a:pPr algn="l">
              <a:lnSpc>
                <a:spcPts val="3760"/>
              </a:lnSpc>
            </a:pPr>
            <a:r>
              <a:rPr lang="en-US" sz="2685" b="true">
                <a:solidFill>
                  <a:srgbClr val="191919"/>
                </a:solidFill>
                <a:latin typeface="Heading Now 71-78 Bold"/>
                <a:ea typeface="Heading Now 71-78 Bold"/>
                <a:cs typeface="Heading Now 71-78 Bold"/>
                <a:sym typeface="Heading Now 71-78 Bold"/>
              </a:rPr>
              <a:t>By</a:t>
            </a:r>
          </a:p>
        </p:txBody>
      </p:sp>
      <p:sp>
        <p:nvSpPr>
          <p:cNvPr name="TextBox 9" id="9"/>
          <p:cNvSpPr txBox="true"/>
          <p:nvPr/>
        </p:nvSpPr>
        <p:spPr>
          <a:xfrm rot="0">
            <a:off x="1771771" y="7169934"/>
            <a:ext cx="7994585" cy="1242616"/>
          </a:xfrm>
          <a:prstGeom prst="rect">
            <a:avLst/>
          </a:prstGeom>
        </p:spPr>
        <p:txBody>
          <a:bodyPr anchor="t" rtlCol="false" tIns="0" lIns="0" bIns="0" rIns="0">
            <a:spAutoFit/>
          </a:bodyPr>
          <a:lstStyle/>
          <a:p>
            <a:pPr algn="l">
              <a:lnSpc>
                <a:spcPts val="5013"/>
              </a:lnSpc>
            </a:pPr>
            <a:r>
              <a:rPr lang="en-US" sz="3580" b="true">
                <a:solidFill>
                  <a:srgbClr val="302A9D"/>
                </a:solidFill>
                <a:latin typeface="DM Sans Bold"/>
                <a:ea typeface="DM Sans Bold"/>
                <a:cs typeface="DM Sans Bold"/>
                <a:sym typeface="DM Sans Bold"/>
              </a:rPr>
              <a:t>Anna Presutti, Tenley Lubash, Jake Christianson, and Xiaowen Ju</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true" flipV="false" rot="0">
            <a:off x="9090626" y="7012352"/>
            <a:ext cx="2873289" cy="2873289"/>
          </a:xfrm>
          <a:custGeom>
            <a:avLst/>
            <a:gdLst/>
            <a:ahLst/>
            <a:cxnLst/>
            <a:rect r="r" b="b" t="t" l="l"/>
            <a:pathLst>
              <a:path h="2873289" w="2873289">
                <a:moveTo>
                  <a:pt x="2873289" y="0"/>
                </a:moveTo>
                <a:lnTo>
                  <a:pt x="0" y="0"/>
                </a:lnTo>
                <a:lnTo>
                  <a:pt x="0" y="2873289"/>
                </a:lnTo>
                <a:lnTo>
                  <a:pt x="2873289" y="2873289"/>
                </a:lnTo>
                <a:lnTo>
                  <a:pt x="287328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24085" y="7012352"/>
            <a:ext cx="2873289" cy="2873289"/>
          </a:xfrm>
          <a:custGeom>
            <a:avLst/>
            <a:gdLst/>
            <a:ahLst/>
            <a:cxnLst/>
            <a:rect r="r" b="b" t="t" l="l"/>
            <a:pathLst>
              <a:path h="2873289" w="2873289">
                <a:moveTo>
                  <a:pt x="0" y="0"/>
                </a:moveTo>
                <a:lnTo>
                  <a:pt x="2873289" y="0"/>
                </a:lnTo>
                <a:lnTo>
                  <a:pt x="2873289" y="2873289"/>
                </a:lnTo>
                <a:lnTo>
                  <a:pt x="0" y="28732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2112742" y="3509699"/>
            <a:ext cx="6473091" cy="4383624"/>
            <a:chOff x="0" y="0"/>
            <a:chExt cx="1704847" cy="1154535"/>
          </a:xfrm>
        </p:grpSpPr>
        <p:sp>
          <p:nvSpPr>
            <p:cNvPr name="Freeform 5" id="5"/>
            <p:cNvSpPr/>
            <p:nvPr/>
          </p:nvSpPr>
          <p:spPr>
            <a:xfrm flipH="false" flipV="false" rot="0">
              <a:off x="0" y="0"/>
              <a:ext cx="1704847" cy="1154535"/>
            </a:xfrm>
            <a:custGeom>
              <a:avLst/>
              <a:gdLst/>
              <a:ahLst/>
              <a:cxnLst/>
              <a:rect r="r" b="b" t="t" l="l"/>
              <a:pathLst>
                <a:path h="1154535" w="1704847">
                  <a:moveTo>
                    <a:pt x="17940" y="0"/>
                  </a:moveTo>
                  <a:lnTo>
                    <a:pt x="1686907" y="0"/>
                  </a:lnTo>
                  <a:cubicBezTo>
                    <a:pt x="1691665" y="0"/>
                    <a:pt x="1696228" y="1890"/>
                    <a:pt x="1699592" y="5255"/>
                  </a:cubicBezTo>
                  <a:cubicBezTo>
                    <a:pt x="1702957" y="8619"/>
                    <a:pt x="1704847" y="13182"/>
                    <a:pt x="1704847" y="17940"/>
                  </a:cubicBezTo>
                  <a:lnTo>
                    <a:pt x="1704847" y="1136595"/>
                  </a:lnTo>
                  <a:cubicBezTo>
                    <a:pt x="1704847" y="1141353"/>
                    <a:pt x="1702957" y="1145916"/>
                    <a:pt x="1699592" y="1149280"/>
                  </a:cubicBezTo>
                  <a:cubicBezTo>
                    <a:pt x="1696228" y="1152645"/>
                    <a:pt x="1691665" y="1154535"/>
                    <a:pt x="1686907" y="1154535"/>
                  </a:cubicBezTo>
                  <a:lnTo>
                    <a:pt x="17940" y="1154535"/>
                  </a:lnTo>
                  <a:cubicBezTo>
                    <a:pt x="13182" y="1154535"/>
                    <a:pt x="8619" y="1152645"/>
                    <a:pt x="5255" y="1149280"/>
                  </a:cubicBezTo>
                  <a:cubicBezTo>
                    <a:pt x="1890" y="1145916"/>
                    <a:pt x="0" y="1141353"/>
                    <a:pt x="0" y="1136595"/>
                  </a:cubicBezTo>
                  <a:lnTo>
                    <a:pt x="0" y="17940"/>
                  </a:lnTo>
                  <a:cubicBezTo>
                    <a:pt x="0" y="13182"/>
                    <a:pt x="1890" y="8619"/>
                    <a:pt x="5255" y="5255"/>
                  </a:cubicBezTo>
                  <a:cubicBezTo>
                    <a:pt x="8619" y="1890"/>
                    <a:pt x="13182" y="0"/>
                    <a:pt x="17940" y="0"/>
                  </a:cubicBezTo>
                  <a:close/>
                </a:path>
              </a:pathLst>
            </a:custGeom>
            <a:solidFill>
              <a:srgbClr val="4F46E5"/>
            </a:solidFill>
          </p:spPr>
        </p:sp>
        <p:sp>
          <p:nvSpPr>
            <p:cNvPr name="TextBox 6" id="6"/>
            <p:cNvSpPr txBox="true"/>
            <p:nvPr/>
          </p:nvSpPr>
          <p:spPr>
            <a:xfrm>
              <a:off x="0" y="-38100"/>
              <a:ext cx="1704847" cy="1192635"/>
            </a:xfrm>
            <a:prstGeom prst="rect">
              <a:avLst/>
            </a:prstGeom>
          </p:spPr>
          <p:txBody>
            <a:bodyPr anchor="ctr" rtlCol="false" tIns="50800" lIns="50800" bIns="50800" rIns="50800"/>
            <a:lstStyle/>
            <a:p>
              <a:pPr algn="l">
                <a:lnSpc>
                  <a:spcPts val="2940"/>
                </a:lnSpc>
              </a:pPr>
            </a:p>
            <a:p>
              <a:pPr algn="l">
                <a:lnSpc>
                  <a:spcPts val="2940"/>
                </a:lnSpc>
              </a:pPr>
            </a:p>
          </p:txBody>
        </p:sp>
      </p:grpSp>
      <p:grpSp>
        <p:nvGrpSpPr>
          <p:cNvPr name="Group 7" id="7"/>
          <p:cNvGrpSpPr/>
          <p:nvPr/>
        </p:nvGrpSpPr>
        <p:grpSpPr>
          <a:xfrm rot="0">
            <a:off x="9862851" y="3509699"/>
            <a:ext cx="6610616" cy="4383624"/>
            <a:chOff x="0" y="0"/>
            <a:chExt cx="1741068" cy="1154535"/>
          </a:xfrm>
        </p:grpSpPr>
        <p:sp>
          <p:nvSpPr>
            <p:cNvPr name="Freeform 8" id="8"/>
            <p:cNvSpPr/>
            <p:nvPr/>
          </p:nvSpPr>
          <p:spPr>
            <a:xfrm flipH="false" flipV="false" rot="0">
              <a:off x="0" y="0"/>
              <a:ext cx="1741068" cy="1154535"/>
            </a:xfrm>
            <a:custGeom>
              <a:avLst/>
              <a:gdLst/>
              <a:ahLst/>
              <a:cxnLst/>
              <a:rect r="r" b="b" t="t" l="l"/>
              <a:pathLst>
                <a:path h="1154535" w="1741068">
                  <a:moveTo>
                    <a:pt x="17567" y="0"/>
                  </a:moveTo>
                  <a:lnTo>
                    <a:pt x="1723501" y="0"/>
                  </a:lnTo>
                  <a:cubicBezTo>
                    <a:pt x="1733203" y="0"/>
                    <a:pt x="1741068" y="7865"/>
                    <a:pt x="1741068" y="17567"/>
                  </a:cubicBezTo>
                  <a:lnTo>
                    <a:pt x="1741068" y="1136968"/>
                  </a:lnTo>
                  <a:cubicBezTo>
                    <a:pt x="1741068" y="1141627"/>
                    <a:pt x="1739217" y="1146095"/>
                    <a:pt x="1735922" y="1149390"/>
                  </a:cubicBezTo>
                  <a:cubicBezTo>
                    <a:pt x="1732628" y="1152684"/>
                    <a:pt x="1728160" y="1154535"/>
                    <a:pt x="1723501" y="1154535"/>
                  </a:cubicBezTo>
                  <a:lnTo>
                    <a:pt x="17567" y="1154535"/>
                  </a:lnTo>
                  <a:cubicBezTo>
                    <a:pt x="12908" y="1154535"/>
                    <a:pt x="8440" y="1152684"/>
                    <a:pt x="5145" y="1149390"/>
                  </a:cubicBezTo>
                  <a:cubicBezTo>
                    <a:pt x="1851" y="1146095"/>
                    <a:pt x="0" y="1141627"/>
                    <a:pt x="0" y="1136968"/>
                  </a:cubicBezTo>
                  <a:lnTo>
                    <a:pt x="0" y="17567"/>
                  </a:lnTo>
                  <a:cubicBezTo>
                    <a:pt x="0" y="12908"/>
                    <a:pt x="1851" y="8440"/>
                    <a:pt x="5145" y="5145"/>
                  </a:cubicBezTo>
                  <a:cubicBezTo>
                    <a:pt x="8440" y="1851"/>
                    <a:pt x="12908" y="0"/>
                    <a:pt x="17567" y="0"/>
                  </a:cubicBezTo>
                  <a:close/>
                </a:path>
              </a:pathLst>
            </a:custGeom>
            <a:solidFill>
              <a:srgbClr val="C6C3FF"/>
            </a:solidFill>
          </p:spPr>
        </p:sp>
        <p:sp>
          <p:nvSpPr>
            <p:cNvPr name="TextBox 9" id="9"/>
            <p:cNvSpPr txBox="true"/>
            <p:nvPr/>
          </p:nvSpPr>
          <p:spPr>
            <a:xfrm>
              <a:off x="0" y="-38100"/>
              <a:ext cx="1741068" cy="1192635"/>
            </a:xfrm>
            <a:prstGeom prst="rect">
              <a:avLst/>
            </a:prstGeom>
          </p:spPr>
          <p:txBody>
            <a:bodyPr anchor="ctr" rtlCol="false" tIns="50800" lIns="50800" bIns="50800" rIns="50800"/>
            <a:lstStyle/>
            <a:p>
              <a:pPr algn="l">
                <a:lnSpc>
                  <a:spcPts val="2940"/>
                </a:lnSpc>
              </a:pPr>
            </a:p>
            <a:p>
              <a:pPr algn="l">
                <a:lnSpc>
                  <a:spcPts val="2940"/>
                </a:lnSpc>
              </a:pPr>
            </a:p>
            <a:p>
              <a:pPr algn="l">
                <a:lnSpc>
                  <a:spcPts val="2940"/>
                </a:lnSpc>
              </a:pPr>
            </a:p>
          </p:txBody>
        </p:sp>
      </p:grpSp>
      <p:sp>
        <p:nvSpPr>
          <p:cNvPr name="TextBox 10" id="10"/>
          <p:cNvSpPr txBox="true"/>
          <p:nvPr/>
        </p:nvSpPr>
        <p:spPr>
          <a:xfrm rot="0">
            <a:off x="3667532" y="3978391"/>
            <a:ext cx="3114468" cy="917575"/>
          </a:xfrm>
          <a:prstGeom prst="rect">
            <a:avLst/>
          </a:prstGeom>
        </p:spPr>
        <p:txBody>
          <a:bodyPr anchor="t" rtlCol="false" tIns="0" lIns="0" bIns="0" rIns="0">
            <a:spAutoFit/>
          </a:bodyPr>
          <a:lstStyle/>
          <a:p>
            <a:pPr algn="l">
              <a:lnSpc>
                <a:spcPts val="3499"/>
              </a:lnSpc>
            </a:pPr>
            <a:r>
              <a:rPr lang="en-US" sz="2499" b="true">
                <a:solidFill>
                  <a:srgbClr val="FFF9EE"/>
                </a:solidFill>
                <a:latin typeface="Heading Now 71-78 Bold"/>
                <a:ea typeface="Heading Now 71-78 Bold"/>
                <a:cs typeface="Heading Now 71-78 Bold"/>
                <a:sym typeface="Heading Now 71-78 Bold"/>
              </a:rPr>
              <a:t> UserTesting</a:t>
            </a:r>
          </a:p>
          <a:p>
            <a:pPr algn="l">
              <a:lnSpc>
                <a:spcPts val="3499"/>
              </a:lnSpc>
            </a:pPr>
          </a:p>
        </p:txBody>
      </p:sp>
      <p:sp>
        <p:nvSpPr>
          <p:cNvPr name="TextBox 11" id="11"/>
          <p:cNvSpPr txBox="true"/>
          <p:nvPr/>
        </p:nvSpPr>
        <p:spPr>
          <a:xfrm rot="0">
            <a:off x="11224280" y="3978391"/>
            <a:ext cx="3525780" cy="479425"/>
          </a:xfrm>
          <a:prstGeom prst="rect">
            <a:avLst/>
          </a:prstGeom>
        </p:spPr>
        <p:txBody>
          <a:bodyPr anchor="t" rtlCol="false" tIns="0" lIns="0" bIns="0" rIns="0">
            <a:spAutoFit/>
          </a:bodyPr>
          <a:lstStyle/>
          <a:p>
            <a:pPr algn="l">
              <a:lnSpc>
                <a:spcPts val="3499"/>
              </a:lnSpc>
            </a:pPr>
            <a:r>
              <a:rPr lang="en-US" sz="2499" b="true">
                <a:solidFill>
                  <a:srgbClr val="191919"/>
                </a:solidFill>
                <a:latin typeface="Heading Now 71-78 Bold"/>
                <a:ea typeface="Heading Now 71-78 Bold"/>
                <a:cs typeface="Heading Now 71-78 Bold"/>
                <a:sym typeface="Heading Now 71-78 Bold"/>
              </a:rPr>
              <a:t> Userology</a:t>
            </a:r>
          </a:p>
        </p:txBody>
      </p:sp>
      <p:sp>
        <p:nvSpPr>
          <p:cNvPr name="TextBox 12" id="12"/>
          <p:cNvSpPr txBox="true"/>
          <p:nvPr/>
        </p:nvSpPr>
        <p:spPr>
          <a:xfrm rot="0">
            <a:off x="3022320" y="809625"/>
            <a:ext cx="12243360"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Platform Comparison</a:t>
            </a:r>
          </a:p>
        </p:txBody>
      </p:sp>
      <p:grpSp>
        <p:nvGrpSpPr>
          <p:cNvPr name="Group 13" id="13"/>
          <p:cNvGrpSpPr/>
          <p:nvPr/>
        </p:nvGrpSpPr>
        <p:grpSpPr>
          <a:xfrm rot="0">
            <a:off x="2743166" y="3934867"/>
            <a:ext cx="760772" cy="760772"/>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C3F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301582" y="3934867"/>
            <a:ext cx="760772" cy="760772"/>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78EB"/>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2224264" y="4857866"/>
            <a:ext cx="6250047" cy="2715895"/>
          </a:xfrm>
          <a:prstGeom prst="rect">
            <a:avLst/>
          </a:prstGeom>
        </p:spPr>
        <p:txBody>
          <a:bodyPr anchor="t" rtlCol="false" tIns="0" lIns="0" bIns="0" rIns="0">
            <a:spAutoFit/>
          </a:bodyPr>
          <a:lstStyle/>
          <a:p>
            <a:pPr algn="l" marL="474979" indent="-237490" lvl="1">
              <a:lnSpc>
                <a:spcPts val="3079"/>
              </a:lnSpc>
              <a:buFont typeface="Arial"/>
              <a:buChar char="•"/>
            </a:pPr>
            <a:r>
              <a:rPr lang="en-US" sz="2199">
                <a:solidFill>
                  <a:srgbClr val="FFFFFF"/>
                </a:solidFill>
                <a:latin typeface="Canva Sans"/>
                <a:ea typeface="Canva Sans"/>
                <a:cs typeface="Canva Sans"/>
                <a:sym typeface="Canva Sans"/>
              </a:rPr>
              <a:t>Participants complete tasks on their own</a:t>
            </a:r>
          </a:p>
          <a:p>
            <a:pPr algn="l" marL="474979" indent="-237490" lvl="1">
              <a:lnSpc>
                <a:spcPts val="3079"/>
              </a:lnSpc>
              <a:buFont typeface="Arial"/>
              <a:buChar char="•"/>
            </a:pPr>
            <a:r>
              <a:rPr lang="en-US" sz="2199">
                <a:solidFill>
                  <a:srgbClr val="FFFFFF"/>
                </a:solidFill>
                <a:latin typeface="Canva Sans"/>
                <a:ea typeface="Canva Sans"/>
                <a:cs typeface="Canva Sans"/>
                <a:sym typeface="Canva Sans"/>
              </a:rPr>
              <a:t>Browser extensions enable screen capture</a:t>
            </a:r>
          </a:p>
          <a:p>
            <a:pPr algn="l" marL="474979" indent="-237490" lvl="1">
              <a:lnSpc>
                <a:spcPts val="3079"/>
              </a:lnSpc>
              <a:buFont typeface="Arial"/>
              <a:buChar char="•"/>
            </a:pPr>
            <a:r>
              <a:rPr lang="en-US" sz="2199">
                <a:solidFill>
                  <a:srgbClr val="FFFFFF"/>
                </a:solidFill>
                <a:latin typeface="Canva Sans"/>
                <a:ea typeface="Canva Sans"/>
                <a:cs typeface="Canva Sans"/>
                <a:sym typeface="Canva Sans"/>
              </a:rPr>
              <a:t>Provides detailed transcripts of recordings</a:t>
            </a:r>
          </a:p>
          <a:p>
            <a:pPr algn="l" marL="474979" indent="-237490" lvl="1">
              <a:lnSpc>
                <a:spcPts val="3079"/>
              </a:lnSpc>
              <a:buFont typeface="Arial"/>
              <a:buChar char="•"/>
            </a:pPr>
            <a:r>
              <a:rPr lang="en-US" sz="2199">
                <a:solidFill>
                  <a:srgbClr val="FFFFFF"/>
                </a:solidFill>
                <a:latin typeface="Canva Sans"/>
                <a:ea typeface="Canva Sans"/>
                <a:cs typeface="Canva Sans"/>
                <a:sym typeface="Canva Sans"/>
              </a:rPr>
              <a:t>More manual steps (reviewing videos and transcripts)</a:t>
            </a:r>
          </a:p>
          <a:p>
            <a:pPr algn="l" marL="474979" indent="-237490" lvl="1">
              <a:lnSpc>
                <a:spcPts val="3079"/>
              </a:lnSpc>
              <a:buFont typeface="Arial"/>
              <a:buChar char="•"/>
            </a:pPr>
            <a:r>
              <a:rPr lang="en-US" sz="2199">
                <a:solidFill>
                  <a:srgbClr val="FFFFFF"/>
                </a:solidFill>
                <a:latin typeface="Canva Sans"/>
                <a:ea typeface="Canva Sans"/>
                <a:cs typeface="Canva Sans"/>
                <a:sym typeface="Canva Sans"/>
              </a:rPr>
              <a:t>Good for structured, performance-focused UX metrics</a:t>
            </a:r>
          </a:p>
        </p:txBody>
      </p:sp>
      <p:sp>
        <p:nvSpPr>
          <p:cNvPr name="TextBox 20" id="20"/>
          <p:cNvSpPr txBox="true"/>
          <p:nvPr/>
        </p:nvSpPr>
        <p:spPr>
          <a:xfrm rot="0">
            <a:off x="10043135" y="4857866"/>
            <a:ext cx="6250047" cy="2715895"/>
          </a:xfrm>
          <a:prstGeom prst="rect">
            <a:avLst/>
          </a:prstGeom>
        </p:spPr>
        <p:txBody>
          <a:bodyPr anchor="t" rtlCol="false" tIns="0" lIns="0" bIns="0" rIns="0">
            <a:spAutoFit/>
          </a:bodyPr>
          <a:lstStyle/>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Suppo</a:t>
            </a:r>
            <a:r>
              <a:rPr lang="en-US" sz="2199">
                <a:solidFill>
                  <a:srgbClr val="000000"/>
                </a:solidFill>
                <a:latin typeface="Canva Sans"/>
                <a:ea typeface="Canva Sans"/>
                <a:cs typeface="Canva Sans"/>
                <a:sym typeface="Canva Sans"/>
              </a:rPr>
              <a:t>rts embedding Figma prototypes</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Live AI moderator guides both the task and interview</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High automation: AI synthesizes insights</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Minimal manual review needed</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Good for rapid qualitative insight generation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7369998" y="0"/>
            <a:ext cx="498868" cy="3190435"/>
          </a:xfrm>
          <a:custGeom>
            <a:avLst/>
            <a:gdLst/>
            <a:ahLst/>
            <a:cxnLst/>
            <a:rect r="r" b="b" t="t" l="l"/>
            <a:pathLst>
              <a:path h="3190435" w="498868">
                <a:moveTo>
                  <a:pt x="0" y="0"/>
                </a:moveTo>
                <a:lnTo>
                  <a:pt x="498868" y="0"/>
                </a:lnTo>
                <a:lnTo>
                  <a:pt x="498868" y="3190435"/>
                </a:lnTo>
                <a:lnTo>
                  <a:pt x="0" y="31904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7619432" y="4066747"/>
            <a:ext cx="1774164" cy="0"/>
          </a:xfrm>
          <a:prstGeom prst="line">
            <a:avLst/>
          </a:prstGeom>
          <a:ln cap="flat" w="38100">
            <a:solidFill>
              <a:srgbClr val="FFFFFF"/>
            </a:solidFill>
            <a:prstDash val="solid"/>
            <a:headEnd type="none" len="sm" w="sm"/>
            <a:tailEnd type="none" len="sm" w="sm"/>
          </a:ln>
        </p:spPr>
      </p:sp>
      <p:sp>
        <p:nvSpPr>
          <p:cNvPr name="AutoShape 4" id="4"/>
          <p:cNvSpPr/>
          <p:nvPr/>
        </p:nvSpPr>
        <p:spPr>
          <a:xfrm>
            <a:off x="7619432" y="5503263"/>
            <a:ext cx="1774164" cy="0"/>
          </a:xfrm>
          <a:prstGeom prst="line">
            <a:avLst/>
          </a:prstGeom>
          <a:ln cap="flat" w="38100">
            <a:solidFill>
              <a:srgbClr val="FFFFFF"/>
            </a:solidFill>
            <a:prstDash val="solid"/>
            <a:headEnd type="none" len="sm" w="sm"/>
            <a:tailEnd type="none" len="sm" w="sm"/>
          </a:ln>
        </p:spPr>
      </p:sp>
      <p:sp>
        <p:nvSpPr>
          <p:cNvPr name="Freeform 5" id="5"/>
          <p:cNvSpPr/>
          <p:nvPr/>
        </p:nvSpPr>
        <p:spPr>
          <a:xfrm flipH="false" flipV="false" rot="0">
            <a:off x="7369998" y="3190435"/>
            <a:ext cx="498868" cy="3190435"/>
          </a:xfrm>
          <a:custGeom>
            <a:avLst/>
            <a:gdLst/>
            <a:ahLst/>
            <a:cxnLst/>
            <a:rect r="r" b="b" t="t" l="l"/>
            <a:pathLst>
              <a:path h="3190435" w="498868">
                <a:moveTo>
                  <a:pt x="0" y="0"/>
                </a:moveTo>
                <a:lnTo>
                  <a:pt x="498868" y="0"/>
                </a:lnTo>
                <a:lnTo>
                  <a:pt x="498868" y="3190436"/>
                </a:lnTo>
                <a:lnTo>
                  <a:pt x="0" y="31904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6" id="6"/>
          <p:cNvSpPr/>
          <p:nvPr/>
        </p:nvSpPr>
        <p:spPr>
          <a:xfrm>
            <a:off x="7619432" y="6989592"/>
            <a:ext cx="1774164" cy="0"/>
          </a:xfrm>
          <a:prstGeom prst="line">
            <a:avLst/>
          </a:prstGeom>
          <a:ln cap="flat" w="38100">
            <a:solidFill>
              <a:srgbClr val="FFFFFF"/>
            </a:solidFill>
            <a:prstDash val="solid"/>
            <a:headEnd type="none" len="sm" w="sm"/>
            <a:tailEnd type="none" len="sm" w="sm"/>
          </a:ln>
        </p:spPr>
      </p:sp>
      <p:sp>
        <p:nvSpPr>
          <p:cNvPr name="AutoShape 7" id="7"/>
          <p:cNvSpPr/>
          <p:nvPr/>
        </p:nvSpPr>
        <p:spPr>
          <a:xfrm>
            <a:off x="7619432" y="8310709"/>
            <a:ext cx="1774164" cy="0"/>
          </a:xfrm>
          <a:prstGeom prst="line">
            <a:avLst/>
          </a:prstGeom>
          <a:ln cap="flat" w="38100">
            <a:solidFill>
              <a:srgbClr val="FFFFFF"/>
            </a:solidFill>
            <a:prstDash val="solid"/>
            <a:headEnd type="none" len="sm" w="sm"/>
            <a:tailEnd type="none" len="sm" w="sm"/>
          </a:ln>
        </p:spPr>
      </p:sp>
      <p:sp>
        <p:nvSpPr>
          <p:cNvPr name="Freeform 8" id="8"/>
          <p:cNvSpPr/>
          <p:nvPr/>
        </p:nvSpPr>
        <p:spPr>
          <a:xfrm flipH="false" flipV="false" rot="0">
            <a:off x="7369998" y="6380871"/>
            <a:ext cx="498868" cy="3190435"/>
          </a:xfrm>
          <a:custGeom>
            <a:avLst/>
            <a:gdLst/>
            <a:ahLst/>
            <a:cxnLst/>
            <a:rect r="r" b="b" t="t" l="l"/>
            <a:pathLst>
              <a:path h="3190435" w="498868">
                <a:moveTo>
                  <a:pt x="0" y="0"/>
                </a:moveTo>
                <a:lnTo>
                  <a:pt x="498868" y="0"/>
                </a:lnTo>
                <a:lnTo>
                  <a:pt x="498868" y="3190435"/>
                </a:lnTo>
                <a:lnTo>
                  <a:pt x="0" y="31904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369998" y="9571306"/>
            <a:ext cx="498868" cy="3190435"/>
          </a:xfrm>
          <a:custGeom>
            <a:avLst/>
            <a:gdLst/>
            <a:ahLst/>
            <a:cxnLst/>
            <a:rect r="r" b="b" t="t" l="l"/>
            <a:pathLst>
              <a:path h="3190435" w="498868">
                <a:moveTo>
                  <a:pt x="0" y="0"/>
                </a:moveTo>
                <a:lnTo>
                  <a:pt x="498868" y="0"/>
                </a:lnTo>
                <a:lnTo>
                  <a:pt x="498868" y="3190435"/>
                </a:lnTo>
                <a:lnTo>
                  <a:pt x="0" y="31904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2428324" y="1464798"/>
            <a:ext cx="3665324" cy="7357403"/>
          </a:xfrm>
          <a:custGeom>
            <a:avLst/>
            <a:gdLst/>
            <a:ahLst/>
            <a:cxnLst/>
            <a:rect r="r" b="b" t="t" l="l"/>
            <a:pathLst>
              <a:path h="7357403" w="3665324">
                <a:moveTo>
                  <a:pt x="0" y="0"/>
                </a:moveTo>
                <a:lnTo>
                  <a:pt x="3665324" y="0"/>
                </a:lnTo>
                <a:lnTo>
                  <a:pt x="3665324" y="7357404"/>
                </a:lnTo>
                <a:lnTo>
                  <a:pt x="0" y="73574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9145216" y="809625"/>
            <a:ext cx="7133645" cy="2749550"/>
          </a:xfrm>
          <a:prstGeom prst="rect">
            <a:avLst/>
          </a:prstGeom>
        </p:spPr>
        <p:txBody>
          <a:bodyPr anchor="t" rtlCol="false" tIns="0" lIns="0" bIns="0" rIns="0">
            <a:spAutoFit/>
          </a:bodyPr>
          <a:lstStyle/>
          <a:p>
            <a:pPr algn="l">
              <a:lnSpc>
                <a:spcPts val="7000"/>
              </a:lnSpc>
            </a:pPr>
            <a:r>
              <a:rPr lang="en-US" sz="5000" b="true">
                <a:solidFill>
                  <a:srgbClr val="191919"/>
                </a:solidFill>
                <a:latin typeface="Heading Now 71-78 Bold"/>
                <a:ea typeface="Heading Now 71-78 Bold"/>
                <a:cs typeface="Heading Now 71-78 Bold"/>
                <a:sym typeface="Heading Now 71-78 Bold"/>
              </a:rPr>
              <a:t>Tasks and Scenarios </a:t>
            </a:r>
          </a:p>
          <a:p>
            <a:pPr algn="l">
              <a:lnSpc>
                <a:spcPts val="7000"/>
              </a:lnSpc>
            </a:pPr>
          </a:p>
        </p:txBody>
      </p:sp>
      <p:grpSp>
        <p:nvGrpSpPr>
          <p:cNvPr name="Group 12" id="12"/>
          <p:cNvGrpSpPr/>
          <p:nvPr/>
        </p:nvGrpSpPr>
        <p:grpSpPr>
          <a:xfrm rot="0">
            <a:off x="9234769" y="3888630"/>
            <a:ext cx="317655" cy="317655"/>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9900406" y="3841005"/>
            <a:ext cx="5019149" cy="422275"/>
          </a:xfrm>
          <a:prstGeom prst="rect">
            <a:avLst/>
          </a:prstGeom>
        </p:spPr>
        <p:txBody>
          <a:bodyPr anchor="t" rtlCol="false" tIns="0" lIns="0" bIns="0" rIns="0">
            <a:spAutoFit/>
          </a:bodyPr>
          <a:lstStyle/>
          <a:p>
            <a:pPr algn="l">
              <a:lnSpc>
                <a:spcPts val="3499"/>
              </a:lnSpc>
            </a:pPr>
            <a:r>
              <a:rPr lang="en-US" sz="2499">
                <a:solidFill>
                  <a:srgbClr val="000000"/>
                </a:solidFill>
                <a:latin typeface="Canva Sans"/>
                <a:ea typeface="Canva Sans"/>
                <a:cs typeface="Canva Sans"/>
                <a:sym typeface="Canva Sans"/>
              </a:rPr>
              <a:t>Vi</a:t>
            </a:r>
            <a:r>
              <a:rPr lang="en-US" sz="2499">
                <a:solidFill>
                  <a:srgbClr val="000000"/>
                </a:solidFill>
                <a:latin typeface="Canva Sans"/>
                <a:ea typeface="Canva Sans"/>
                <a:cs typeface="Canva Sans"/>
                <a:sym typeface="Canva Sans"/>
              </a:rPr>
              <a:t>ew Rent Breakdown</a:t>
            </a:r>
          </a:p>
        </p:txBody>
      </p:sp>
      <p:grpSp>
        <p:nvGrpSpPr>
          <p:cNvPr name="Group 16" id="16"/>
          <p:cNvGrpSpPr/>
          <p:nvPr/>
        </p:nvGrpSpPr>
        <p:grpSpPr>
          <a:xfrm rot="0">
            <a:off x="9234769" y="5325146"/>
            <a:ext cx="317655" cy="31765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9900406" y="5196730"/>
            <a:ext cx="5356434" cy="860425"/>
          </a:xfrm>
          <a:prstGeom prst="rect">
            <a:avLst/>
          </a:prstGeom>
        </p:spPr>
        <p:txBody>
          <a:bodyPr anchor="t" rtlCol="false" tIns="0" lIns="0" bIns="0" rIns="0">
            <a:spAutoFit/>
          </a:bodyPr>
          <a:lstStyle/>
          <a:p>
            <a:pPr algn="l">
              <a:lnSpc>
                <a:spcPts val="3499"/>
              </a:lnSpc>
            </a:pPr>
            <a:r>
              <a:rPr lang="en-US" sz="2499">
                <a:solidFill>
                  <a:srgbClr val="000000"/>
                </a:solidFill>
                <a:latin typeface="Canva Sans"/>
                <a:ea typeface="Canva Sans"/>
                <a:cs typeface="Canva Sans"/>
                <a:sym typeface="Canva Sans"/>
              </a:rPr>
              <a:t>Check Off Dishes in the Chore Wheel</a:t>
            </a:r>
          </a:p>
        </p:txBody>
      </p:sp>
      <p:grpSp>
        <p:nvGrpSpPr>
          <p:cNvPr name="Group 20" id="20"/>
          <p:cNvGrpSpPr/>
          <p:nvPr/>
        </p:nvGrpSpPr>
        <p:grpSpPr>
          <a:xfrm rot="0">
            <a:off x="9234769" y="6830764"/>
            <a:ext cx="317655" cy="317655"/>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234769" y="8132592"/>
            <a:ext cx="317655" cy="31765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9900406" y="6694394"/>
            <a:ext cx="5019149" cy="860425"/>
          </a:xfrm>
          <a:prstGeom prst="rect">
            <a:avLst/>
          </a:prstGeom>
        </p:spPr>
        <p:txBody>
          <a:bodyPr anchor="t" rtlCol="false" tIns="0" lIns="0" bIns="0" rIns="0">
            <a:spAutoFit/>
          </a:bodyPr>
          <a:lstStyle/>
          <a:p>
            <a:pPr algn="l">
              <a:lnSpc>
                <a:spcPts val="3499"/>
              </a:lnSpc>
            </a:pPr>
            <a:r>
              <a:rPr lang="en-US" sz="2499">
                <a:solidFill>
                  <a:srgbClr val="000000"/>
                </a:solidFill>
                <a:latin typeface="Canva Sans"/>
                <a:ea typeface="Canva Sans"/>
                <a:cs typeface="Canva Sans"/>
                <a:sym typeface="Canva Sans"/>
              </a:rPr>
              <a:t>Add a New Chore to the Chore Wheel</a:t>
            </a:r>
          </a:p>
        </p:txBody>
      </p:sp>
      <p:sp>
        <p:nvSpPr>
          <p:cNvPr name="TextBox 27" id="27"/>
          <p:cNvSpPr txBox="true"/>
          <p:nvPr/>
        </p:nvSpPr>
        <p:spPr>
          <a:xfrm rot="0">
            <a:off x="9900406" y="7996221"/>
            <a:ext cx="6377239" cy="860425"/>
          </a:xfrm>
          <a:prstGeom prst="rect">
            <a:avLst/>
          </a:prstGeom>
        </p:spPr>
        <p:txBody>
          <a:bodyPr anchor="t" rtlCol="false" tIns="0" lIns="0" bIns="0" rIns="0">
            <a:spAutoFit/>
          </a:bodyPr>
          <a:lstStyle/>
          <a:p>
            <a:pPr algn="l">
              <a:lnSpc>
                <a:spcPts val="3499"/>
              </a:lnSpc>
            </a:pPr>
            <a:r>
              <a:rPr lang="en-US" sz="2499">
                <a:solidFill>
                  <a:srgbClr val="000000"/>
                </a:solidFill>
                <a:latin typeface="Canva Sans"/>
                <a:ea typeface="Canva Sans"/>
                <a:cs typeface="Canva Sans"/>
                <a:sym typeface="Canva Sans"/>
              </a:rPr>
              <a:t>Vi</a:t>
            </a:r>
            <a:r>
              <a:rPr lang="en-US" sz="2499">
                <a:solidFill>
                  <a:srgbClr val="000000"/>
                </a:solidFill>
                <a:latin typeface="Canva Sans"/>
                <a:ea typeface="Canva Sans"/>
                <a:cs typeface="Canva Sans"/>
                <a:sym typeface="Canva Sans"/>
              </a:rPr>
              <a:t>ew the Monthly Summary of All Information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grpSp>
        <p:nvGrpSpPr>
          <p:cNvPr name="Group 2" id="2"/>
          <p:cNvGrpSpPr/>
          <p:nvPr/>
        </p:nvGrpSpPr>
        <p:grpSpPr>
          <a:xfrm rot="0">
            <a:off x="3002939" y="5094583"/>
            <a:ext cx="3721481" cy="3991193"/>
            <a:chOff x="0" y="0"/>
            <a:chExt cx="980143" cy="1051178"/>
          </a:xfrm>
        </p:grpSpPr>
        <p:sp>
          <p:nvSpPr>
            <p:cNvPr name="Freeform 3" id="3"/>
            <p:cNvSpPr/>
            <p:nvPr/>
          </p:nvSpPr>
          <p:spPr>
            <a:xfrm flipH="false" flipV="false" rot="0">
              <a:off x="0" y="0"/>
              <a:ext cx="980143" cy="1051178"/>
            </a:xfrm>
            <a:custGeom>
              <a:avLst/>
              <a:gdLst/>
              <a:ahLst/>
              <a:cxnLst/>
              <a:rect r="r" b="b" t="t" l="l"/>
              <a:pathLst>
                <a:path h="1051178" w="980143">
                  <a:moveTo>
                    <a:pt x="31205" y="0"/>
                  </a:moveTo>
                  <a:lnTo>
                    <a:pt x="948938" y="0"/>
                  </a:lnTo>
                  <a:cubicBezTo>
                    <a:pt x="966172" y="0"/>
                    <a:pt x="980143" y="13971"/>
                    <a:pt x="980143" y="31205"/>
                  </a:cubicBezTo>
                  <a:lnTo>
                    <a:pt x="980143" y="1019973"/>
                  </a:lnTo>
                  <a:cubicBezTo>
                    <a:pt x="980143" y="1037207"/>
                    <a:pt x="966172" y="1051178"/>
                    <a:pt x="948938" y="1051178"/>
                  </a:cubicBezTo>
                  <a:lnTo>
                    <a:pt x="31205" y="1051178"/>
                  </a:lnTo>
                  <a:cubicBezTo>
                    <a:pt x="13971" y="1051178"/>
                    <a:pt x="0" y="1037207"/>
                    <a:pt x="0" y="1019973"/>
                  </a:cubicBezTo>
                  <a:lnTo>
                    <a:pt x="0" y="31205"/>
                  </a:lnTo>
                  <a:cubicBezTo>
                    <a:pt x="0" y="13971"/>
                    <a:pt x="13971" y="0"/>
                    <a:pt x="31205" y="0"/>
                  </a:cubicBezTo>
                  <a:close/>
                </a:path>
              </a:pathLst>
            </a:custGeom>
            <a:solidFill>
              <a:srgbClr val="4F46E5"/>
            </a:solidFill>
          </p:spPr>
        </p:sp>
        <p:sp>
          <p:nvSpPr>
            <p:cNvPr name="TextBox 4" id="4"/>
            <p:cNvSpPr txBox="true"/>
            <p:nvPr/>
          </p:nvSpPr>
          <p:spPr>
            <a:xfrm>
              <a:off x="0" y="-38100"/>
              <a:ext cx="980143" cy="108927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190261" y="5094583"/>
            <a:ext cx="3721481" cy="3991193"/>
            <a:chOff x="0" y="0"/>
            <a:chExt cx="980143" cy="1051178"/>
          </a:xfrm>
        </p:grpSpPr>
        <p:sp>
          <p:nvSpPr>
            <p:cNvPr name="Freeform 6" id="6"/>
            <p:cNvSpPr/>
            <p:nvPr/>
          </p:nvSpPr>
          <p:spPr>
            <a:xfrm flipH="false" flipV="false" rot="0">
              <a:off x="0" y="0"/>
              <a:ext cx="980143" cy="1051178"/>
            </a:xfrm>
            <a:custGeom>
              <a:avLst/>
              <a:gdLst/>
              <a:ahLst/>
              <a:cxnLst/>
              <a:rect r="r" b="b" t="t" l="l"/>
              <a:pathLst>
                <a:path h="1051178" w="980143">
                  <a:moveTo>
                    <a:pt x="31205" y="0"/>
                  </a:moveTo>
                  <a:lnTo>
                    <a:pt x="948938" y="0"/>
                  </a:lnTo>
                  <a:cubicBezTo>
                    <a:pt x="966172" y="0"/>
                    <a:pt x="980143" y="13971"/>
                    <a:pt x="980143" y="31205"/>
                  </a:cubicBezTo>
                  <a:lnTo>
                    <a:pt x="980143" y="1019973"/>
                  </a:lnTo>
                  <a:cubicBezTo>
                    <a:pt x="980143" y="1037207"/>
                    <a:pt x="966172" y="1051178"/>
                    <a:pt x="948938" y="1051178"/>
                  </a:cubicBezTo>
                  <a:lnTo>
                    <a:pt x="31205" y="1051178"/>
                  </a:lnTo>
                  <a:cubicBezTo>
                    <a:pt x="13971" y="1051178"/>
                    <a:pt x="0" y="1037207"/>
                    <a:pt x="0" y="1019973"/>
                  </a:cubicBezTo>
                  <a:lnTo>
                    <a:pt x="0" y="31205"/>
                  </a:lnTo>
                  <a:cubicBezTo>
                    <a:pt x="0" y="13971"/>
                    <a:pt x="13971" y="0"/>
                    <a:pt x="31205" y="0"/>
                  </a:cubicBezTo>
                  <a:close/>
                </a:path>
              </a:pathLst>
            </a:custGeom>
            <a:solidFill>
              <a:srgbClr val="7F78EB"/>
            </a:solidFill>
          </p:spPr>
        </p:sp>
        <p:sp>
          <p:nvSpPr>
            <p:cNvPr name="TextBox 7" id="7"/>
            <p:cNvSpPr txBox="true"/>
            <p:nvPr/>
          </p:nvSpPr>
          <p:spPr>
            <a:xfrm>
              <a:off x="0" y="-38100"/>
              <a:ext cx="980143" cy="108927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378467" y="5094583"/>
            <a:ext cx="3721481" cy="3991193"/>
            <a:chOff x="0" y="0"/>
            <a:chExt cx="980143" cy="1051178"/>
          </a:xfrm>
        </p:grpSpPr>
        <p:sp>
          <p:nvSpPr>
            <p:cNvPr name="Freeform 9" id="9"/>
            <p:cNvSpPr/>
            <p:nvPr/>
          </p:nvSpPr>
          <p:spPr>
            <a:xfrm flipH="false" flipV="false" rot="0">
              <a:off x="0" y="0"/>
              <a:ext cx="980143" cy="1051178"/>
            </a:xfrm>
            <a:custGeom>
              <a:avLst/>
              <a:gdLst/>
              <a:ahLst/>
              <a:cxnLst/>
              <a:rect r="r" b="b" t="t" l="l"/>
              <a:pathLst>
                <a:path h="1051178" w="980143">
                  <a:moveTo>
                    <a:pt x="31205" y="0"/>
                  </a:moveTo>
                  <a:lnTo>
                    <a:pt x="948938" y="0"/>
                  </a:lnTo>
                  <a:cubicBezTo>
                    <a:pt x="966172" y="0"/>
                    <a:pt x="980143" y="13971"/>
                    <a:pt x="980143" y="31205"/>
                  </a:cubicBezTo>
                  <a:lnTo>
                    <a:pt x="980143" y="1019973"/>
                  </a:lnTo>
                  <a:cubicBezTo>
                    <a:pt x="980143" y="1037207"/>
                    <a:pt x="966172" y="1051178"/>
                    <a:pt x="948938" y="1051178"/>
                  </a:cubicBezTo>
                  <a:lnTo>
                    <a:pt x="31205" y="1051178"/>
                  </a:lnTo>
                  <a:cubicBezTo>
                    <a:pt x="13971" y="1051178"/>
                    <a:pt x="0" y="1037207"/>
                    <a:pt x="0" y="1019973"/>
                  </a:cubicBezTo>
                  <a:lnTo>
                    <a:pt x="0" y="31205"/>
                  </a:lnTo>
                  <a:cubicBezTo>
                    <a:pt x="0" y="13971"/>
                    <a:pt x="13971" y="0"/>
                    <a:pt x="31205" y="0"/>
                  </a:cubicBezTo>
                  <a:close/>
                </a:path>
              </a:pathLst>
            </a:custGeom>
            <a:solidFill>
              <a:srgbClr val="C6C3FF"/>
            </a:solidFill>
          </p:spPr>
        </p:sp>
        <p:sp>
          <p:nvSpPr>
            <p:cNvPr name="TextBox 10" id="10"/>
            <p:cNvSpPr txBox="true"/>
            <p:nvPr/>
          </p:nvSpPr>
          <p:spPr>
            <a:xfrm>
              <a:off x="0" y="-38100"/>
              <a:ext cx="980143" cy="1089278"/>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4236912" y="4467816"/>
            <a:ext cx="1253534" cy="125353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8424234" y="4467816"/>
            <a:ext cx="1253534" cy="125353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78EB"/>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612440" y="4467816"/>
            <a:ext cx="1253534" cy="125353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C3FF"/>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357937" y="4588841"/>
            <a:ext cx="1011484" cy="101148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8545259" y="4588841"/>
            <a:ext cx="1011484" cy="101148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2733465" y="4588841"/>
            <a:ext cx="1011484" cy="101148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5400000">
            <a:off x="5656508" y="3191549"/>
            <a:ext cx="255404" cy="1633396"/>
          </a:xfrm>
          <a:custGeom>
            <a:avLst/>
            <a:gdLst/>
            <a:ahLst/>
            <a:cxnLst/>
            <a:rect r="r" b="b" t="t" l="l"/>
            <a:pathLst>
              <a:path h="1633396" w="255404">
                <a:moveTo>
                  <a:pt x="0" y="0"/>
                </a:moveTo>
                <a:lnTo>
                  <a:pt x="255403" y="0"/>
                </a:lnTo>
                <a:lnTo>
                  <a:pt x="255403" y="1633396"/>
                </a:lnTo>
                <a:lnTo>
                  <a:pt x="0" y="16333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0" id="30"/>
          <p:cNvSpPr/>
          <p:nvPr/>
        </p:nvSpPr>
        <p:spPr>
          <a:xfrm flipH="false" flipV="false" rot="5400000">
            <a:off x="7289903" y="3191549"/>
            <a:ext cx="255404" cy="1633396"/>
          </a:xfrm>
          <a:custGeom>
            <a:avLst/>
            <a:gdLst/>
            <a:ahLst/>
            <a:cxnLst/>
            <a:rect r="r" b="b" t="t" l="l"/>
            <a:pathLst>
              <a:path h="1633396" w="255404">
                <a:moveTo>
                  <a:pt x="0" y="0"/>
                </a:moveTo>
                <a:lnTo>
                  <a:pt x="255404" y="0"/>
                </a:lnTo>
                <a:lnTo>
                  <a:pt x="255404" y="1633396"/>
                </a:lnTo>
                <a:lnTo>
                  <a:pt x="0" y="16333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5400000">
            <a:off x="8923299" y="3191549"/>
            <a:ext cx="255404" cy="1633396"/>
          </a:xfrm>
          <a:custGeom>
            <a:avLst/>
            <a:gdLst/>
            <a:ahLst/>
            <a:cxnLst/>
            <a:rect r="r" b="b" t="t" l="l"/>
            <a:pathLst>
              <a:path h="1633396" w="255404">
                <a:moveTo>
                  <a:pt x="0" y="0"/>
                </a:moveTo>
                <a:lnTo>
                  <a:pt x="255404" y="0"/>
                </a:lnTo>
                <a:lnTo>
                  <a:pt x="255404" y="1633396"/>
                </a:lnTo>
                <a:lnTo>
                  <a:pt x="0" y="16333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5400000">
            <a:off x="10556695" y="3191549"/>
            <a:ext cx="255404" cy="1633396"/>
          </a:xfrm>
          <a:custGeom>
            <a:avLst/>
            <a:gdLst/>
            <a:ahLst/>
            <a:cxnLst/>
            <a:rect r="r" b="b" t="t" l="l"/>
            <a:pathLst>
              <a:path h="1633396" w="255404">
                <a:moveTo>
                  <a:pt x="0" y="0"/>
                </a:moveTo>
                <a:lnTo>
                  <a:pt x="255404" y="0"/>
                </a:lnTo>
                <a:lnTo>
                  <a:pt x="255404" y="1633396"/>
                </a:lnTo>
                <a:lnTo>
                  <a:pt x="0" y="16333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5400000">
            <a:off x="12185470" y="3191549"/>
            <a:ext cx="255404" cy="1633396"/>
          </a:xfrm>
          <a:custGeom>
            <a:avLst/>
            <a:gdLst/>
            <a:ahLst/>
            <a:cxnLst/>
            <a:rect r="r" b="b" t="t" l="l"/>
            <a:pathLst>
              <a:path h="1633396" w="255404">
                <a:moveTo>
                  <a:pt x="0" y="0"/>
                </a:moveTo>
                <a:lnTo>
                  <a:pt x="255404" y="0"/>
                </a:lnTo>
                <a:lnTo>
                  <a:pt x="255404" y="1633396"/>
                </a:lnTo>
                <a:lnTo>
                  <a:pt x="0" y="16333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4" id="34"/>
          <p:cNvGrpSpPr/>
          <p:nvPr/>
        </p:nvGrpSpPr>
        <p:grpSpPr>
          <a:xfrm rot="0">
            <a:off x="4614083" y="3758651"/>
            <a:ext cx="499192" cy="499192"/>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8801405" y="3758651"/>
            <a:ext cx="499192" cy="499192"/>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78EB"/>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12989611" y="3758651"/>
            <a:ext cx="499192" cy="499192"/>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C3FF"/>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3" id="43"/>
          <p:cNvSpPr/>
          <p:nvPr/>
        </p:nvSpPr>
        <p:spPr>
          <a:xfrm flipH="false" flipV="false" rot="0">
            <a:off x="12989611" y="4871801"/>
            <a:ext cx="535066" cy="445564"/>
          </a:xfrm>
          <a:custGeom>
            <a:avLst/>
            <a:gdLst/>
            <a:ahLst/>
            <a:cxnLst/>
            <a:rect r="r" b="b" t="t" l="l"/>
            <a:pathLst>
              <a:path h="445564" w="535066">
                <a:moveTo>
                  <a:pt x="0" y="0"/>
                </a:moveTo>
                <a:lnTo>
                  <a:pt x="535066" y="0"/>
                </a:lnTo>
                <a:lnTo>
                  <a:pt x="535066" y="445564"/>
                </a:lnTo>
                <a:lnTo>
                  <a:pt x="0" y="4455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4" id="44"/>
          <p:cNvSpPr/>
          <p:nvPr/>
        </p:nvSpPr>
        <p:spPr>
          <a:xfrm flipH="false" flipV="false" rot="0">
            <a:off x="8828823" y="4858484"/>
            <a:ext cx="471775" cy="471775"/>
          </a:xfrm>
          <a:custGeom>
            <a:avLst/>
            <a:gdLst/>
            <a:ahLst/>
            <a:cxnLst/>
            <a:rect r="r" b="b" t="t" l="l"/>
            <a:pathLst>
              <a:path h="471775" w="471775">
                <a:moveTo>
                  <a:pt x="0" y="0"/>
                </a:moveTo>
                <a:lnTo>
                  <a:pt x="471774" y="0"/>
                </a:lnTo>
                <a:lnTo>
                  <a:pt x="471774" y="471775"/>
                </a:lnTo>
                <a:lnTo>
                  <a:pt x="0" y="4717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5" id="45"/>
          <p:cNvSpPr/>
          <p:nvPr/>
        </p:nvSpPr>
        <p:spPr>
          <a:xfrm flipH="false" flipV="false" rot="0">
            <a:off x="4694904" y="4871857"/>
            <a:ext cx="337550" cy="458401"/>
          </a:xfrm>
          <a:custGeom>
            <a:avLst/>
            <a:gdLst/>
            <a:ahLst/>
            <a:cxnLst/>
            <a:rect r="r" b="b" t="t" l="l"/>
            <a:pathLst>
              <a:path h="458401" w="337550">
                <a:moveTo>
                  <a:pt x="0" y="0"/>
                </a:moveTo>
                <a:lnTo>
                  <a:pt x="337550" y="0"/>
                </a:lnTo>
                <a:lnTo>
                  <a:pt x="337550" y="458402"/>
                </a:lnTo>
                <a:lnTo>
                  <a:pt x="0" y="4584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46" id="46"/>
          <p:cNvSpPr txBox="true"/>
          <p:nvPr/>
        </p:nvSpPr>
        <p:spPr>
          <a:xfrm rot="0">
            <a:off x="3066913" y="5821321"/>
            <a:ext cx="3593533" cy="479425"/>
          </a:xfrm>
          <a:prstGeom prst="rect">
            <a:avLst/>
          </a:prstGeom>
        </p:spPr>
        <p:txBody>
          <a:bodyPr anchor="t" rtlCol="false" tIns="0" lIns="0" bIns="0" rIns="0">
            <a:spAutoFit/>
          </a:bodyPr>
          <a:lstStyle/>
          <a:p>
            <a:pPr algn="ctr">
              <a:lnSpc>
                <a:spcPts val="3499"/>
              </a:lnSpc>
            </a:pPr>
            <a:r>
              <a:rPr lang="en-US" sz="2499" b="true">
                <a:solidFill>
                  <a:srgbClr val="FFF9EE"/>
                </a:solidFill>
                <a:latin typeface="Heading Now 71-78 Bold"/>
                <a:ea typeface="Heading Now 71-78 Bold"/>
                <a:cs typeface="Heading Now 71-78 Bold"/>
                <a:sym typeface="Heading Now 71-78 Bold"/>
              </a:rPr>
              <a:t>Smooth Navigation</a:t>
            </a:r>
          </a:p>
        </p:txBody>
      </p:sp>
      <p:sp>
        <p:nvSpPr>
          <p:cNvPr name="TextBox 47" id="47"/>
          <p:cNvSpPr txBox="true"/>
          <p:nvPr/>
        </p:nvSpPr>
        <p:spPr>
          <a:xfrm rot="0">
            <a:off x="3002939" y="6542405"/>
            <a:ext cx="3720597" cy="2325370"/>
          </a:xfrm>
          <a:prstGeom prst="rect">
            <a:avLst/>
          </a:prstGeom>
        </p:spPr>
        <p:txBody>
          <a:bodyPr anchor="t" rtlCol="false" tIns="0" lIns="0" bIns="0" rIns="0">
            <a:spAutoFit/>
          </a:bodyPr>
          <a:lstStyle/>
          <a:p>
            <a:pPr algn="l" marL="474979" indent="-237490" lvl="1">
              <a:lnSpc>
                <a:spcPts val="3079"/>
              </a:lnSpc>
              <a:buFont typeface="Arial"/>
              <a:buChar char="•"/>
            </a:pPr>
            <a:r>
              <a:rPr lang="en-US" sz="2199">
                <a:solidFill>
                  <a:srgbClr val="FFF9EE"/>
                </a:solidFill>
                <a:latin typeface="Canva Sans"/>
                <a:ea typeface="Canva Sans"/>
                <a:cs typeface="Canva Sans"/>
                <a:sym typeface="Canva Sans"/>
              </a:rPr>
              <a:t>Users quickly recognized the money icon</a:t>
            </a:r>
          </a:p>
          <a:p>
            <a:pPr algn="l" marL="474979" indent="-237490" lvl="1">
              <a:lnSpc>
                <a:spcPts val="3079"/>
              </a:lnSpc>
              <a:buFont typeface="Arial"/>
              <a:buChar char="•"/>
            </a:pPr>
            <a:r>
              <a:rPr lang="en-US" sz="2199">
                <a:solidFill>
                  <a:srgbClr val="FFF9EE"/>
                </a:solidFill>
                <a:latin typeface="Canva Sans"/>
                <a:ea typeface="Canva Sans"/>
                <a:cs typeface="Canva Sans"/>
                <a:sym typeface="Canva Sans"/>
              </a:rPr>
              <a:t>Easy to locate the rent breakdown</a:t>
            </a:r>
          </a:p>
          <a:p>
            <a:pPr algn="l">
              <a:lnSpc>
                <a:spcPts val="3079"/>
              </a:lnSpc>
            </a:pPr>
          </a:p>
        </p:txBody>
      </p:sp>
      <p:sp>
        <p:nvSpPr>
          <p:cNvPr name="TextBox 48" id="48"/>
          <p:cNvSpPr txBox="true"/>
          <p:nvPr/>
        </p:nvSpPr>
        <p:spPr>
          <a:xfrm rot="0">
            <a:off x="7330969" y="5826125"/>
            <a:ext cx="3440065" cy="479425"/>
          </a:xfrm>
          <a:prstGeom prst="rect">
            <a:avLst/>
          </a:prstGeom>
        </p:spPr>
        <p:txBody>
          <a:bodyPr anchor="t" rtlCol="false" tIns="0" lIns="0" bIns="0" rIns="0">
            <a:spAutoFit/>
          </a:bodyPr>
          <a:lstStyle/>
          <a:p>
            <a:pPr algn="ctr">
              <a:lnSpc>
                <a:spcPts val="3499"/>
              </a:lnSpc>
            </a:pPr>
            <a:r>
              <a:rPr lang="en-US" sz="2499" b="true">
                <a:solidFill>
                  <a:srgbClr val="000000"/>
                </a:solidFill>
                <a:latin typeface="Heading Now 71-78 Bold"/>
                <a:ea typeface="Heading Now 71-78 Bold"/>
                <a:cs typeface="Heading Now 71-78 Bold"/>
                <a:sym typeface="Heading Now 71-78 Bold"/>
              </a:rPr>
              <a:t>Design Pitfalls</a:t>
            </a:r>
          </a:p>
        </p:txBody>
      </p:sp>
      <p:sp>
        <p:nvSpPr>
          <p:cNvPr name="TextBox 49" id="49"/>
          <p:cNvSpPr txBox="true"/>
          <p:nvPr/>
        </p:nvSpPr>
        <p:spPr>
          <a:xfrm rot="0">
            <a:off x="7295205" y="6477000"/>
            <a:ext cx="3512475" cy="2715895"/>
          </a:xfrm>
          <a:prstGeom prst="rect">
            <a:avLst/>
          </a:prstGeom>
        </p:spPr>
        <p:txBody>
          <a:bodyPr anchor="t" rtlCol="false" tIns="0" lIns="0" bIns="0" rIns="0">
            <a:spAutoFit/>
          </a:bodyPr>
          <a:lstStyle/>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Some uncertainty about how to notify roommates</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A few users hesitated before selecting the correct tab</a:t>
            </a:r>
          </a:p>
          <a:p>
            <a:pPr algn="l">
              <a:lnSpc>
                <a:spcPts val="3079"/>
              </a:lnSpc>
            </a:pPr>
          </a:p>
        </p:txBody>
      </p:sp>
      <p:sp>
        <p:nvSpPr>
          <p:cNvPr name="TextBox 50" id="50"/>
          <p:cNvSpPr txBox="true"/>
          <p:nvPr/>
        </p:nvSpPr>
        <p:spPr>
          <a:xfrm rot="0">
            <a:off x="11193353" y="5796280"/>
            <a:ext cx="4091709" cy="479425"/>
          </a:xfrm>
          <a:prstGeom prst="rect">
            <a:avLst/>
          </a:prstGeom>
        </p:spPr>
        <p:txBody>
          <a:bodyPr anchor="t" rtlCol="false" tIns="0" lIns="0" bIns="0" rIns="0">
            <a:spAutoFit/>
          </a:bodyPr>
          <a:lstStyle/>
          <a:p>
            <a:pPr algn="ctr">
              <a:lnSpc>
                <a:spcPts val="3499"/>
              </a:lnSpc>
            </a:pPr>
            <a:r>
              <a:rPr lang="en-US" sz="2499" b="true">
                <a:solidFill>
                  <a:srgbClr val="000000"/>
                </a:solidFill>
                <a:latin typeface="Heading Now 71-78 Bold"/>
                <a:ea typeface="Heading Now 71-78 Bold"/>
                <a:cs typeface="Heading Now 71-78 Bold"/>
                <a:sym typeface="Heading Now 71-78 Bold"/>
              </a:rPr>
              <a:t>Thoughtful layout</a:t>
            </a:r>
          </a:p>
        </p:txBody>
      </p:sp>
      <p:sp>
        <p:nvSpPr>
          <p:cNvPr name="TextBox 51" id="51"/>
          <p:cNvSpPr txBox="true"/>
          <p:nvPr/>
        </p:nvSpPr>
        <p:spPr>
          <a:xfrm rot="0">
            <a:off x="11378467" y="6542405"/>
            <a:ext cx="3721481" cy="2715895"/>
          </a:xfrm>
          <a:prstGeom prst="rect">
            <a:avLst/>
          </a:prstGeom>
        </p:spPr>
        <p:txBody>
          <a:bodyPr anchor="t" rtlCol="false" tIns="0" lIns="0" bIns="0" rIns="0">
            <a:spAutoFit/>
          </a:bodyPr>
          <a:lstStyle/>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Rent b</a:t>
            </a:r>
            <a:r>
              <a:rPr lang="en-US" sz="2199">
                <a:solidFill>
                  <a:srgbClr val="000000"/>
                </a:solidFill>
                <a:latin typeface="Canva Sans"/>
                <a:ea typeface="Canva Sans"/>
                <a:cs typeface="Canva Sans"/>
                <a:sym typeface="Canva Sans"/>
              </a:rPr>
              <a:t>reakdown was readable</a:t>
            </a:r>
            <a:r>
              <a:rPr lang="en-US" sz="2199">
                <a:solidFill>
                  <a:srgbClr val="000000"/>
                </a:solidFill>
                <a:latin typeface="Canva Sans"/>
                <a:ea typeface="Canva Sans"/>
                <a:cs typeface="Canva Sans"/>
                <a:sym typeface="Canva Sans"/>
              </a:rPr>
              <a:t> and easy to interpret</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Users understood each roommate’s amount without difficulty</a:t>
            </a:r>
          </a:p>
          <a:p>
            <a:pPr algn="l">
              <a:lnSpc>
                <a:spcPts val="3079"/>
              </a:lnSpc>
            </a:pPr>
          </a:p>
        </p:txBody>
      </p:sp>
      <p:sp>
        <p:nvSpPr>
          <p:cNvPr name="TextBox 52" id="52"/>
          <p:cNvSpPr txBox="true"/>
          <p:nvPr/>
        </p:nvSpPr>
        <p:spPr>
          <a:xfrm rot="0">
            <a:off x="5133482" y="1092705"/>
            <a:ext cx="8021035" cy="1863725"/>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Task 1: View Rent Breakdown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2198628" y="3634557"/>
            <a:ext cx="6213260" cy="5230436"/>
          </a:xfrm>
          <a:custGeom>
            <a:avLst/>
            <a:gdLst/>
            <a:ahLst/>
            <a:cxnLst/>
            <a:rect r="r" b="b" t="t" l="l"/>
            <a:pathLst>
              <a:path h="5230436" w="6213260">
                <a:moveTo>
                  <a:pt x="0" y="0"/>
                </a:moveTo>
                <a:lnTo>
                  <a:pt x="6213260" y="0"/>
                </a:lnTo>
                <a:lnTo>
                  <a:pt x="6213260" y="5230436"/>
                </a:lnTo>
                <a:lnTo>
                  <a:pt x="0" y="52304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645072" y="724203"/>
            <a:ext cx="6716848" cy="2768398"/>
            <a:chOff x="0" y="0"/>
            <a:chExt cx="1769046" cy="729125"/>
          </a:xfrm>
        </p:grpSpPr>
        <p:sp>
          <p:nvSpPr>
            <p:cNvPr name="Freeform 4" id="4"/>
            <p:cNvSpPr/>
            <p:nvPr/>
          </p:nvSpPr>
          <p:spPr>
            <a:xfrm flipH="false" flipV="false" rot="0">
              <a:off x="0" y="0"/>
              <a:ext cx="1769046" cy="729125"/>
            </a:xfrm>
            <a:custGeom>
              <a:avLst/>
              <a:gdLst/>
              <a:ahLst/>
              <a:cxnLst/>
              <a:rect r="r" b="b" t="t" l="l"/>
              <a:pathLst>
                <a:path h="729125" w="1769046">
                  <a:moveTo>
                    <a:pt x="17289" y="0"/>
                  </a:moveTo>
                  <a:lnTo>
                    <a:pt x="1751757" y="0"/>
                  </a:lnTo>
                  <a:cubicBezTo>
                    <a:pt x="1761306" y="0"/>
                    <a:pt x="1769046" y="7741"/>
                    <a:pt x="1769046" y="17289"/>
                  </a:cubicBezTo>
                  <a:lnTo>
                    <a:pt x="1769046" y="711836"/>
                  </a:lnTo>
                  <a:cubicBezTo>
                    <a:pt x="1769046" y="721385"/>
                    <a:pt x="1761306" y="729125"/>
                    <a:pt x="1751757" y="729125"/>
                  </a:cubicBezTo>
                  <a:lnTo>
                    <a:pt x="17289" y="729125"/>
                  </a:lnTo>
                  <a:cubicBezTo>
                    <a:pt x="7741" y="729125"/>
                    <a:pt x="0" y="721385"/>
                    <a:pt x="0" y="711836"/>
                  </a:cubicBezTo>
                  <a:lnTo>
                    <a:pt x="0" y="17289"/>
                  </a:lnTo>
                  <a:cubicBezTo>
                    <a:pt x="0" y="7741"/>
                    <a:pt x="7741" y="0"/>
                    <a:pt x="17289" y="0"/>
                  </a:cubicBezTo>
                  <a:close/>
                </a:path>
              </a:pathLst>
            </a:custGeom>
            <a:solidFill>
              <a:srgbClr val="4F46E5"/>
            </a:solidFill>
          </p:spPr>
        </p:sp>
        <p:sp>
          <p:nvSpPr>
            <p:cNvPr name="TextBox 5" id="5"/>
            <p:cNvSpPr txBox="true"/>
            <p:nvPr/>
          </p:nvSpPr>
          <p:spPr>
            <a:xfrm>
              <a:off x="0" y="-38100"/>
              <a:ext cx="1769046" cy="7672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9918497" y="1282794"/>
            <a:ext cx="1529066" cy="1651217"/>
            <a:chOff x="0" y="0"/>
            <a:chExt cx="402717" cy="434888"/>
          </a:xfrm>
        </p:grpSpPr>
        <p:sp>
          <p:nvSpPr>
            <p:cNvPr name="Freeform 7" id="7"/>
            <p:cNvSpPr/>
            <p:nvPr/>
          </p:nvSpPr>
          <p:spPr>
            <a:xfrm flipH="false" flipV="false" rot="0">
              <a:off x="0" y="0"/>
              <a:ext cx="402717" cy="434888"/>
            </a:xfrm>
            <a:custGeom>
              <a:avLst/>
              <a:gdLst/>
              <a:ahLst/>
              <a:cxnLst/>
              <a:rect r="r" b="b" t="t" l="l"/>
              <a:pathLst>
                <a:path h="434888" w="402717">
                  <a:moveTo>
                    <a:pt x="75948" y="0"/>
                  </a:moveTo>
                  <a:lnTo>
                    <a:pt x="326770" y="0"/>
                  </a:lnTo>
                  <a:cubicBezTo>
                    <a:pt x="368714" y="0"/>
                    <a:pt x="402717" y="34003"/>
                    <a:pt x="402717" y="75948"/>
                  </a:cubicBezTo>
                  <a:lnTo>
                    <a:pt x="402717" y="358941"/>
                  </a:lnTo>
                  <a:cubicBezTo>
                    <a:pt x="402717" y="379083"/>
                    <a:pt x="394715" y="398401"/>
                    <a:pt x="380473" y="412644"/>
                  </a:cubicBezTo>
                  <a:cubicBezTo>
                    <a:pt x="366230" y="426887"/>
                    <a:pt x="346912" y="434888"/>
                    <a:pt x="326770" y="434888"/>
                  </a:cubicBezTo>
                  <a:lnTo>
                    <a:pt x="75948" y="434888"/>
                  </a:lnTo>
                  <a:cubicBezTo>
                    <a:pt x="34003" y="434888"/>
                    <a:pt x="0" y="400885"/>
                    <a:pt x="0" y="358941"/>
                  </a:cubicBezTo>
                  <a:lnTo>
                    <a:pt x="0" y="75948"/>
                  </a:lnTo>
                  <a:cubicBezTo>
                    <a:pt x="0" y="34003"/>
                    <a:pt x="34003" y="0"/>
                    <a:pt x="75948" y="0"/>
                  </a:cubicBezTo>
                  <a:close/>
                </a:path>
              </a:pathLst>
            </a:custGeom>
            <a:solidFill>
              <a:srgbClr val="7F78EB"/>
            </a:solidFill>
          </p:spPr>
        </p:sp>
        <p:sp>
          <p:nvSpPr>
            <p:cNvPr name="TextBox 8" id="8"/>
            <p:cNvSpPr txBox="true"/>
            <p:nvPr/>
          </p:nvSpPr>
          <p:spPr>
            <a:xfrm>
              <a:off x="0" y="-38100"/>
              <a:ext cx="402717" cy="47298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9645072" y="3759301"/>
            <a:ext cx="6716848" cy="2768398"/>
            <a:chOff x="0" y="0"/>
            <a:chExt cx="1769046" cy="729125"/>
          </a:xfrm>
        </p:grpSpPr>
        <p:sp>
          <p:nvSpPr>
            <p:cNvPr name="Freeform 10" id="10"/>
            <p:cNvSpPr/>
            <p:nvPr/>
          </p:nvSpPr>
          <p:spPr>
            <a:xfrm flipH="false" flipV="false" rot="0">
              <a:off x="0" y="0"/>
              <a:ext cx="1769046" cy="729125"/>
            </a:xfrm>
            <a:custGeom>
              <a:avLst/>
              <a:gdLst/>
              <a:ahLst/>
              <a:cxnLst/>
              <a:rect r="r" b="b" t="t" l="l"/>
              <a:pathLst>
                <a:path h="729125" w="1769046">
                  <a:moveTo>
                    <a:pt x="17289" y="0"/>
                  </a:moveTo>
                  <a:lnTo>
                    <a:pt x="1751757" y="0"/>
                  </a:lnTo>
                  <a:cubicBezTo>
                    <a:pt x="1761306" y="0"/>
                    <a:pt x="1769046" y="7741"/>
                    <a:pt x="1769046" y="17289"/>
                  </a:cubicBezTo>
                  <a:lnTo>
                    <a:pt x="1769046" y="711836"/>
                  </a:lnTo>
                  <a:cubicBezTo>
                    <a:pt x="1769046" y="721385"/>
                    <a:pt x="1761306" y="729125"/>
                    <a:pt x="1751757" y="729125"/>
                  </a:cubicBezTo>
                  <a:lnTo>
                    <a:pt x="17289" y="729125"/>
                  </a:lnTo>
                  <a:cubicBezTo>
                    <a:pt x="7741" y="729125"/>
                    <a:pt x="0" y="721385"/>
                    <a:pt x="0" y="711836"/>
                  </a:cubicBezTo>
                  <a:lnTo>
                    <a:pt x="0" y="17289"/>
                  </a:lnTo>
                  <a:cubicBezTo>
                    <a:pt x="0" y="7741"/>
                    <a:pt x="7741" y="0"/>
                    <a:pt x="17289" y="0"/>
                  </a:cubicBezTo>
                  <a:close/>
                </a:path>
              </a:pathLst>
            </a:custGeom>
            <a:solidFill>
              <a:srgbClr val="4F46E5"/>
            </a:solidFill>
          </p:spPr>
        </p:sp>
        <p:sp>
          <p:nvSpPr>
            <p:cNvPr name="TextBox 11" id="11"/>
            <p:cNvSpPr txBox="true"/>
            <p:nvPr/>
          </p:nvSpPr>
          <p:spPr>
            <a:xfrm>
              <a:off x="0" y="-38100"/>
              <a:ext cx="1769046" cy="7672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918497" y="4317892"/>
            <a:ext cx="1529066" cy="1651217"/>
            <a:chOff x="0" y="0"/>
            <a:chExt cx="402717" cy="434888"/>
          </a:xfrm>
        </p:grpSpPr>
        <p:sp>
          <p:nvSpPr>
            <p:cNvPr name="Freeform 13" id="13"/>
            <p:cNvSpPr/>
            <p:nvPr/>
          </p:nvSpPr>
          <p:spPr>
            <a:xfrm flipH="false" flipV="false" rot="0">
              <a:off x="0" y="0"/>
              <a:ext cx="402717" cy="434888"/>
            </a:xfrm>
            <a:custGeom>
              <a:avLst/>
              <a:gdLst/>
              <a:ahLst/>
              <a:cxnLst/>
              <a:rect r="r" b="b" t="t" l="l"/>
              <a:pathLst>
                <a:path h="434888" w="402717">
                  <a:moveTo>
                    <a:pt x="75948" y="0"/>
                  </a:moveTo>
                  <a:lnTo>
                    <a:pt x="326770" y="0"/>
                  </a:lnTo>
                  <a:cubicBezTo>
                    <a:pt x="368714" y="0"/>
                    <a:pt x="402717" y="34003"/>
                    <a:pt x="402717" y="75948"/>
                  </a:cubicBezTo>
                  <a:lnTo>
                    <a:pt x="402717" y="358941"/>
                  </a:lnTo>
                  <a:cubicBezTo>
                    <a:pt x="402717" y="379083"/>
                    <a:pt x="394715" y="398401"/>
                    <a:pt x="380473" y="412644"/>
                  </a:cubicBezTo>
                  <a:cubicBezTo>
                    <a:pt x="366230" y="426887"/>
                    <a:pt x="346912" y="434888"/>
                    <a:pt x="326770" y="434888"/>
                  </a:cubicBezTo>
                  <a:lnTo>
                    <a:pt x="75948" y="434888"/>
                  </a:lnTo>
                  <a:cubicBezTo>
                    <a:pt x="34003" y="434888"/>
                    <a:pt x="0" y="400885"/>
                    <a:pt x="0" y="358941"/>
                  </a:cubicBezTo>
                  <a:lnTo>
                    <a:pt x="0" y="75948"/>
                  </a:lnTo>
                  <a:cubicBezTo>
                    <a:pt x="0" y="34003"/>
                    <a:pt x="34003" y="0"/>
                    <a:pt x="75948" y="0"/>
                  </a:cubicBezTo>
                  <a:close/>
                </a:path>
              </a:pathLst>
            </a:custGeom>
            <a:solidFill>
              <a:srgbClr val="7F78EB"/>
            </a:solidFill>
          </p:spPr>
        </p:sp>
        <p:sp>
          <p:nvSpPr>
            <p:cNvPr name="TextBox 14" id="14"/>
            <p:cNvSpPr txBox="true"/>
            <p:nvPr/>
          </p:nvSpPr>
          <p:spPr>
            <a:xfrm>
              <a:off x="0" y="-38100"/>
              <a:ext cx="402717" cy="47298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645072" y="6794399"/>
            <a:ext cx="6716848" cy="2768398"/>
            <a:chOff x="0" y="0"/>
            <a:chExt cx="1769046" cy="729125"/>
          </a:xfrm>
        </p:grpSpPr>
        <p:sp>
          <p:nvSpPr>
            <p:cNvPr name="Freeform 16" id="16"/>
            <p:cNvSpPr/>
            <p:nvPr/>
          </p:nvSpPr>
          <p:spPr>
            <a:xfrm flipH="false" flipV="false" rot="0">
              <a:off x="0" y="0"/>
              <a:ext cx="1769046" cy="729125"/>
            </a:xfrm>
            <a:custGeom>
              <a:avLst/>
              <a:gdLst/>
              <a:ahLst/>
              <a:cxnLst/>
              <a:rect r="r" b="b" t="t" l="l"/>
              <a:pathLst>
                <a:path h="729125" w="1769046">
                  <a:moveTo>
                    <a:pt x="17289" y="0"/>
                  </a:moveTo>
                  <a:lnTo>
                    <a:pt x="1751757" y="0"/>
                  </a:lnTo>
                  <a:cubicBezTo>
                    <a:pt x="1761306" y="0"/>
                    <a:pt x="1769046" y="7741"/>
                    <a:pt x="1769046" y="17289"/>
                  </a:cubicBezTo>
                  <a:lnTo>
                    <a:pt x="1769046" y="711836"/>
                  </a:lnTo>
                  <a:cubicBezTo>
                    <a:pt x="1769046" y="721385"/>
                    <a:pt x="1761306" y="729125"/>
                    <a:pt x="1751757" y="729125"/>
                  </a:cubicBezTo>
                  <a:lnTo>
                    <a:pt x="17289" y="729125"/>
                  </a:lnTo>
                  <a:cubicBezTo>
                    <a:pt x="7741" y="729125"/>
                    <a:pt x="0" y="721385"/>
                    <a:pt x="0" y="711836"/>
                  </a:cubicBezTo>
                  <a:lnTo>
                    <a:pt x="0" y="17289"/>
                  </a:lnTo>
                  <a:cubicBezTo>
                    <a:pt x="0" y="7741"/>
                    <a:pt x="7741" y="0"/>
                    <a:pt x="17289" y="0"/>
                  </a:cubicBezTo>
                  <a:close/>
                </a:path>
              </a:pathLst>
            </a:custGeom>
            <a:solidFill>
              <a:srgbClr val="4F46E5"/>
            </a:solidFill>
          </p:spPr>
        </p:sp>
        <p:sp>
          <p:nvSpPr>
            <p:cNvPr name="TextBox 17" id="17"/>
            <p:cNvSpPr txBox="true"/>
            <p:nvPr/>
          </p:nvSpPr>
          <p:spPr>
            <a:xfrm>
              <a:off x="0" y="-38100"/>
              <a:ext cx="1769046" cy="76722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9918497" y="7352989"/>
            <a:ext cx="1529066" cy="1651217"/>
            <a:chOff x="0" y="0"/>
            <a:chExt cx="402717" cy="434888"/>
          </a:xfrm>
        </p:grpSpPr>
        <p:sp>
          <p:nvSpPr>
            <p:cNvPr name="Freeform 19" id="19"/>
            <p:cNvSpPr/>
            <p:nvPr/>
          </p:nvSpPr>
          <p:spPr>
            <a:xfrm flipH="false" flipV="false" rot="0">
              <a:off x="0" y="0"/>
              <a:ext cx="402717" cy="434888"/>
            </a:xfrm>
            <a:custGeom>
              <a:avLst/>
              <a:gdLst/>
              <a:ahLst/>
              <a:cxnLst/>
              <a:rect r="r" b="b" t="t" l="l"/>
              <a:pathLst>
                <a:path h="434888" w="402717">
                  <a:moveTo>
                    <a:pt x="75948" y="0"/>
                  </a:moveTo>
                  <a:lnTo>
                    <a:pt x="326770" y="0"/>
                  </a:lnTo>
                  <a:cubicBezTo>
                    <a:pt x="368714" y="0"/>
                    <a:pt x="402717" y="34003"/>
                    <a:pt x="402717" y="75948"/>
                  </a:cubicBezTo>
                  <a:lnTo>
                    <a:pt x="402717" y="358941"/>
                  </a:lnTo>
                  <a:cubicBezTo>
                    <a:pt x="402717" y="379083"/>
                    <a:pt x="394715" y="398401"/>
                    <a:pt x="380473" y="412644"/>
                  </a:cubicBezTo>
                  <a:cubicBezTo>
                    <a:pt x="366230" y="426887"/>
                    <a:pt x="346912" y="434888"/>
                    <a:pt x="326770" y="434888"/>
                  </a:cubicBezTo>
                  <a:lnTo>
                    <a:pt x="75948" y="434888"/>
                  </a:lnTo>
                  <a:cubicBezTo>
                    <a:pt x="34003" y="434888"/>
                    <a:pt x="0" y="400885"/>
                    <a:pt x="0" y="358941"/>
                  </a:cubicBezTo>
                  <a:lnTo>
                    <a:pt x="0" y="75948"/>
                  </a:lnTo>
                  <a:cubicBezTo>
                    <a:pt x="0" y="34003"/>
                    <a:pt x="34003" y="0"/>
                    <a:pt x="75948" y="0"/>
                  </a:cubicBezTo>
                  <a:close/>
                </a:path>
              </a:pathLst>
            </a:custGeom>
            <a:solidFill>
              <a:srgbClr val="7F78EB"/>
            </a:solidFill>
          </p:spPr>
        </p:sp>
        <p:sp>
          <p:nvSpPr>
            <p:cNvPr name="TextBox 20" id="20"/>
            <p:cNvSpPr txBox="true"/>
            <p:nvPr/>
          </p:nvSpPr>
          <p:spPr>
            <a:xfrm>
              <a:off x="0" y="-38100"/>
              <a:ext cx="402717" cy="472988"/>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0114713" y="7727639"/>
            <a:ext cx="1136635" cy="1030131"/>
          </a:xfrm>
          <a:custGeom>
            <a:avLst/>
            <a:gdLst/>
            <a:ahLst/>
            <a:cxnLst/>
            <a:rect r="r" b="b" t="t" l="l"/>
            <a:pathLst>
              <a:path h="1030131" w="1136635">
                <a:moveTo>
                  <a:pt x="0" y="0"/>
                </a:moveTo>
                <a:lnTo>
                  <a:pt x="1136635" y="0"/>
                </a:lnTo>
                <a:lnTo>
                  <a:pt x="1136635" y="1030132"/>
                </a:lnTo>
                <a:lnTo>
                  <a:pt x="0" y="10301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10233355" y="1734822"/>
            <a:ext cx="887555" cy="747160"/>
          </a:xfrm>
          <a:custGeom>
            <a:avLst/>
            <a:gdLst/>
            <a:ahLst/>
            <a:cxnLst/>
            <a:rect r="r" b="b" t="t" l="l"/>
            <a:pathLst>
              <a:path h="747160" w="887555">
                <a:moveTo>
                  <a:pt x="0" y="0"/>
                </a:moveTo>
                <a:lnTo>
                  <a:pt x="887555" y="0"/>
                </a:lnTo>
                <a:lnTo>
                  <a:pt x="887555" y="747160"/>
                </a:lnTo>
                <a:lnTo>
                  <a:pt x="0" y="7471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10233355" y="4638567"/>
            <a:ext cx="899352" cy="1066847"/>
          </a:xfrm>
          <a:custGeom>
            <a:avLst/>
            <a:gdLst/>
            <a:ahLst/>
            <a:cxnLst/>
            <a:rect r="r" b="b" t="t" l="l"/>
            <a:pathLst>
              <a:path h="1066847" w="899352">
                <a:moveTo>
                  <a:pt x="0" y="0"/>
                </a:moveTo>
                <a:lnTo>
                  <a:pt x="899351" y="0"/>
                </a:lnTo>
                <a:lnTo>
                  <a:pt x="899351" y="1066846"/>
                </a:lnTo>
                <a:lnTo>
                  <a:pt x="0" y="10668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4" id="24"/>
          <p:cNvSpPr txBox="true"/>
          <p:nvPr/>
        </p:nvSpPr>
        <p:spPr>
          <a:xfrm rot="0">
            <a:off x="2198628" y="1038683"/>
            <a:ext cx="6420058" cy="1863725"/>
          </a:xfrm>
          <a:prstGeom prst="rect">
            <a:avLst/>
          </a:prstGeom>
        </p:spPr>
        <p:txBody>
          <a:bodyPr anchor="t" rtlCol="false" tIns="0" lIns="0" bIns="0" rIns="0">
            <a:spAutoFit/>
          </a:bodyPr>
          <a:lstStyle/>
          <a:p>
            <a:pPr algn="l">
              <a:lnSpc>
                <a:spcPts val="7000"/>
              </a:lnSpc>
            </a:pPr>
            <a:r>
              <a:rPr lang="en-US" sz="5000" b="true">
                <a:solidFill>
                  <a:srgbClr val="191919"/>
                </a:solidFill>
                <a:latin typeface="Heading Now 71-78 Bold"/>
                <a:ea typeface="Heading Now 71-78 Bold"/>
                <a:cs typeface="Heading Now 71-78 Bold"/>
                <a:sym typeface="Heading Now 71-78 Bold"/>
              </a:rPr>
              <a:t>Task 2: Check Off Dishes</a:t>
            </a:r>
          </a:p>
        </p:txBody>
      </p:sp>
      <p:sp>
        <p:nvSpPr>
          <p:cNvPr name="TextBox 25" id="25"/>
          <p:cNvSpPr txBox="true"/>
          <p:nvPr/>
        </p:nvSpPr>
        <p:spPr>
          <a:xfrm rot="0">
            <a:off x="11698601" y="1035151"/>
            <a:ext cx="4505897" cy="479425"/>
          </a:xfrm>
          <a:prstGeom prst="rect">
            <a:avLst/>
          </a:prstGeom>
        </p:spPr>
        <p:txBody>
          <a:bodyPr anchor="t" rtlCol="false" tIns="0" lIns="0" bIns="0" rIns="0">
            <a:spAutoFit/>
          </a:bodyPr>
          <a:lstStyle/>
          <a:p>
            <a:pPr algn="l">
              <a:lnSpc>
                <a:spcPts val="3499"/>
              </a:lnSpc>
            </a:pPr>
            <a:r>
              <a:rPr lang="en-US" sz="2499" b="true">
                <a:solidFill>
                  <a:srgbClr val="FFF9EE"/>
                </a:solidFill>
                <a:latin typeface="Heading Now 71-78 Bold"/>
                <a:ea typeface="Heading Now 71-78 Bold"/>
                <a:cs typeface="Heading Now 71-78 Bold"/>
                <a:sym typeface="Heading Now 71-78 Bold"/>
              </a:rPr>
              <a:t>Cle</a:t>
            </a:r>
            <a:r>
              <a:rPr lang="en-US" sz="2499" b="true">
                <a:solidFill>
                  <a:srgbClr val="FFF9EE"/>
                </a:solidFill>
                <a:latin typeface="Heading Now 71-78 Bold"/>
                <a:ea typeface="Heading Now 71-78 Bold"/>
                <a:cs typeface="Heading Now 71-78 Bold"/>
                <a:sym typeface="Heading Now 71-78 Bold"/>
              </a:rPr>
              <a:t>ar Status Indicators</a:t>
            </a:r>
          </a:p>
        </p:txBody>
      </p:sp>
      <p:sp>
        <p:nvSpPr>
          <p:cNvPr name="TextBox 26" id="26"/>
          <p:cNvSpPr txBox="true"/>
          <p:nvPr/>
        </p:nvSpPr>
        <p:spPr>
          <a:xfrm rot="0">
            <a:off x="11606046" y="1609653"/>
            <a:ext cx="4584608" cy="1544320"/>
          </a:xfrm>
          <a:prstGeom prst="rect">
            <a:avLst/>
          </a:prstGeom>
        </p:spPr>
        <p:txBody>
          <a:bodyPr anchor="t" rtlCol="false" tIns="0" lIns="0" bIns="0" rIns="0">
            <a:spAutoFit/>
          </a:bodyPr>
          <a:lstStyle/>
          <a:p>
            <a:pPr algn="l" marL="474979" indent="-237490" lvl="1">
              <a:lnSpc>
                <a:spcPts val="3079"/>
              </a:lnSpc>
              <a:buFont typeface="Arial"/>
              <a:buChar char="•"/>
            </a:pPr>
            <a:r>
              <a:rPr lang="en-US" sz="2199">
                <a:solidFill>
                  <a:srgbClr val="FFF9EE"/>
                </a:solidFill>
                <a:latin typeface="Canva Sans"/>
                <a:ea typeface="Canva Sans"/>
                <a:cs typeface="Canva Sans"/>
                <a:sym typeface="Canva Sans"/>
              </a:rPr>
              <a:t>Users instantly understood the checkboxes</a:t>
            </a:r>
          </a:p>
          <a:p>
            <a:pPr algn="l" marL="474979" indent="-237490" lvl="1">
              <a:lnSpc>
                <a:spcPts val="3079"/>
              </a:lnSpc>
              <a:buFont typeface="Arial"/>
              <a:buChar char="•"/>
            </a:pPr>
            <a:r>
              <a:rPr lang="en-US" sz="2199">
                <a:solidFill>
                  <a:srgbClr val="FFF9EE"/>
                </a:solidFill>
                <a:latin typeface="Canva Sans"/>
                <a:ea typeface="Canva Sans"/>
                <a:cs typeface="Canva Sans"/>
                <a:sym typeface="Canva Sans"/>
              </a:rPr>
              <a:t>Marking a chore “done” felt easy and obvious</a:t>
            </a:r>
          </a:p>
        </p:txBody>
      </p:sp>
      <p:sp>
        <p:nvSpPr>
          <p:cNvPr name="TextBox 27" id="27"/>
          <p:cNvSpPr txBox="true"/>
          <p:nvPr/>
        </p:nvSpPr>
        <p:spPr>
          <a:xfrm rot="0">
            <a:off x="11698601" y="4025792"/>
            <a:ext cx="4739443" cy="479425"/>
          </a:xfrm>
          <a:prstGeom prst="rect">
            <a:avLst/>
          </a:prstGeom>
        </p:spPr>
        <p:txBody>
          <a:bodyPr anchor="t" rtlCol="false" tIns="0" lIns="0" bIns="0" rIns="0">
            <a:spAutoFit/>
          </a:bodyPr>
          <a:lstStyle/>
          <a:p>
            <a:pPr algn="l">
              <a:lnSpc>
                <a:spcPts val="3499"/>
              </a:lnSpc>
            </a:pPr>
            <a:r>
              <a:rPr lang="en-US" sz="2499" b="true">
                <a:solidFill>
                  <a:srgbClr val="FFF9EE"/>
                </a:solidFill>
                <a:latin typeface="Heading Now 71-78 Bold"/>
                <a:ea typeface="Heading Now 71-78 Bold"/>
                <a:cs typeface="Heading Now 71-78 Bold"/>
                <a:sym typeface="Heading Now 71-78 Bold"/>
              </a:rPr>
              <a:t>Smooth Task Completion</a:t>
            </a:r>
          </a:p>
        </p:txBody>
      </p:sp>
      <p:sp>
        <p:nvSpPr>
          <p:cNvPr name="TextBox 28" id="28"/>
          <p:cNvSpPr txBox="true"/>
          <p:nvPr/>
        </p:nvSpPr>
        <p:spPr>
          <a:xfrm rot="0">
            <a:off x="11606046" y="4600467"/>
            <a:ext cx="4505897" cy="1544320"/>
          </a:xfrm>
          <a:prstGeom prst="rect">
            <a:avLst/>
          </a:prstGeom>
        </p:spPr>
        <p:txBody>
          <a:bodyPr anchor="t" rtlCol="false" tIns="0" lIns="0" bIns="0" rIns="0">
            <a:spAutoFit/>
          </a:bodyPr>
          <a:lstStyle/>
          <a:p>
            <a:pPr algn="l" marL="474979" indent="-237490" lvl="1">
              <a:lnSpc>
                <a:spcPts val="3079"/>
              </a:lnSpc>
              <a:buFont typeface="Arial"/>
              <a:buChar char="•"/>
            </a:pPr>
            <a:r>
              <a:rPr lang="en-US" sz="2199">
                <a:solidFill>
                  <a:srgbClr val="FFF9EE"/>
                </a:solidFill>
                <a:latin typeface="Canva Sans"/>
                <a:ea typeface="Canva Sans"/>
                <a:cs typeface="Canva Sans"/>
                <a:sym typeface="Canva Sans"/>
              </a:rPr>
              <a:t>M</a:t>
            </a:r>
            <a:r>
              <a:rPr lang="en-US" sz="2199">
                <a:solidFill>
                  <a:srgbClr val="FFF9EE"/>
                </a:solidFill>
                <a:latin typeface="Canva Sans"/>
                <a:ea typeface="Canva Sans"/>
                <a:cs typeface="Canva Sans"/>
                <a:sym typeface="Canva Sans"/>
              </a:rPr>
              <a:t>ost participants located the chore list quickly</a:t>
            </a:r>
          </a:p>
          <a:p>
            <a:pPr algn="l" marL="474979" indent="-237490" lvl="1">
              <a:lnSpc>
                <a:spcPts val="3079"/>
              </a:lnSpc>
              <a:buFont typeface="Arial"/>
              <a:buChar char="•"/>
            </a:pPr>
            <a:r>
              <a:rPr lang="en-US" sz="2199">
                <a:solidFill>
                  <a:srgbClr val="FFF9EE"/>
                </a:solidFill>
                <a:latin typeface="Canva Sans"/>
                <a:ea typeface="Canva Sans"/>
                <a:cs typeface="Canva Sans"/>
                <a:sym typeface="Canva Sans"/>
              </a:rPr>
              <a:t>Task was completed with little hesitation</a:t>
            </a:r>
          </a:p>
        </p:txBody>
      </p:sp>
      <p:sp>
        <p:nvSpPr>
          <p:cNvPr name="TextBox 29" id="29"/>
          <p:cNvSpPr txBox="true"/>
          <p:nvPr/>
        </p:nvSpPr>
        <p:spPr>
          <a:xfrm rot="0">
            <a:off x="11698601" y="7032524"/>
            <a:ext cx="4163366" cy="479425"/>
          </a:xfrm>
          <a:prstGeom prst="rect">
            <a:avLst/>
          </a:prstGeom>
        </p:spPr>
        <p:txBody>
          <a:bodyPr anchor="t" rtlCol="false" tIns="0" lIns="0" bIns="0" rIns="0">
            <a:spAutoFit/>
          </a:bodyPr>
          <a:lstStyle/>
          <a:p>
            <a:pPr algn="l">
              <a:lnSpc>
                <a:spcPts val="3499"/>
              </a:lnSpc>
            </a:pPr>
            <a:r>
              <a:rPr lang="en-US" sz="2499" b="true">
                <a:solidFill>
                  <a:srgbClr val="FFF9EE"/>
                </a:solidFill>
                <a:latin typeface="Heading Now 71-78 Bold"/>
                <a:ea typeface="Heading Now 71-78 Bold"/>
                <a:cs typeface="Heading Now 71-78 Bold"/>
                <a:sym typeface="Heading Now 71-78 Bold"/>
              </a:rPr>
              <a:t>Expectation Gaps</a:t>
            </a:r>
          </a:p>
        </p:txBody>
      </p:sp>
      <p:sp>
        <p:nvSpPr>
          <p:cNvPr name="TextBox 30" id="30"/>
          <p:cNvSpPr txBox="true"/>
          <p:nvPr/>
        </p:nvSpPr>
        <p:spPr>
          <a:xfrm rot="0">
            <a:off x="11606046" y="7607199"/>
            <a:ext cx="4663319" cy="1842135"/>
          </a:xfrm>
          <a:prstGeom prst="rect">
            <a:avLst/>
          </a:prstGeom>
        </p:spPr>
        <p:txBody>
          <a:bodyPr anchor="t" rtlCol="false" tIns="0" lIns="0" bIns="0" rIns="0">
            <a:spAutoFit/>
          </a:bodyPr>
          <a:lstStyle/>
          <a:p>
            <a:pPr algn="l" marL="453390" indent="-226695" lvl="1">
              <a:lnSpc>
                <a:spcPts val="2940"/>
              </a:lnSpc>
              <a:buFont typeface="Arial"/>
              <a:buChar char="•"/>
            </a:pPr>
            <a:r>
              <a:rPr lang="en-US" sz="2100">
                <a:solidFill>
                  <a:srgbClr val="FFF9EE"/>
                </a:solidFill>
                <a:latin typeface="Canva Sans"/>
                <a:ea typeface="Canva Sans"/>
                <a:cs typeface="Canva Sans"/>
                <a:sym typeface="Canva Sans"/>
              </a:rPr>
              <a:t>Some users expected to edit chore details</a:t>
            </a:r>
          </a:p>
          <a:p>
            <a:pPr algn="l" marL="453390" indent="-226695" lvl="1">
              <a:lnSpc>
                <a:spcPts val="2940"/>
              </a:lnSpc>
              <a:buFont typeface="Arial"/>
              <a:buChar char="•"/>
            </a:pPr>
            <a:r>
              <a:rPr lang="en-US" sz="2100">
                <a:solidFill>
                  <a:srgbClr val="FFF9EE"/>
                </a:solidFill>
                <a:latin typeface="Canva Sans"/>
                <a:ea typeface="Canva Sans"/>
                <a:cs typeface="Canva Sans"/>
                <a:sym typeface="Canva Sans"/>
              </a:rPr>
              <a:t> “Customize” button didn’t match what users thought it would do</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grpSp>
        <p:nvGrpSpPr>
          <p:cNvPr name="Group 2" id="2"/>
          <p:cNvGrpSpPr/>
          <p:nvPr/>
        </p:nvGrpSpPr>
        <p:grpSpPr>
          <a:xfrm rot="0">
            <a:off x="2833820" y="3959321"/>
            <a:ext cx="3277941" cy="2412118"/>
            <a:chOff x="0" y="0"/>
            <a:chExt cx="824199" cy="606498"/>
          </a:xfrm>
        </p:grpSpPr>
        <p:sp>
          <p:nvSpPr>
            <p:cNvPr name="Freeform 3" id="3"/>
            <p:cNvSpPr/>
            <p:nvPr/>
          </p:nvSpPr>
          <p:spPr>
            <a:xfrm flipH="false" flipV="false" rot="0">
              <a:off x="0" y="0"/>
              <a:ext cx="824199" cy="606498"/>
            </a:xfrm>
            <a:custGeom>
              <a:avLst/>
              <a:gdLst/>
              <a:ahLst/>
              <a:cxnLst/>
              <a:rect r="r" b="b" t="t" l="l"/>
              <a:pathLst>
                <a:path h="606498" w="824199">
                  <a:moveTo>
                    <a:pt x="35427" y="0"/>
                  </a:moveTo>
                  <a:lnTo>
                    <a:pt x="788771" y="0"/>
                  </a:lnTo>
                  <a:cubicBezTo>
                    <a:pt x="808337" y="0"/>
                    <a:pt x="824199" y="15861"/>
                    <a:pt x="824199" y="35427"/>
                  </a:cubicBezTo>
                  <a:lnTo>
                    <a:pt x="824199" y="571071"/>
                  </a:lnTo>
                  <a:cubicBezTo>
                    <a:pt x="824199" y="590637"/>
                    <a:pt x="808337" y="606498"/>
                    <a:pt x="788771" y="606498"/>
                  </a:cubicBezTo>
                  <a:lnTo>
                    <a:pt x="35427" y="606498"/>
                  </a:lnTo>
                  <a:cubicBezTo>
                    <a:pt x="15861" y="606498"/>
                    <a:pt x="0" y="590637"/>
                    <a:pt x="0" y="571071"/>
                  </a:cubicBezTo>
                  <a:lnTo>
                    <a:pt x="0" y="35427"/>
                  </a:lnTo>
                  <a:cubicBezTo>
                    <a:pt x="0" y="15861"/>
                    <a:pt x="15861" y="0"/>
                    <a:pt x="35427" y="0"/>
                  </a:cubicBezTo>
                  <a:close/>
                </a:path>
              </a:pathLst>
            </a:custGeom>
            <a:solidFill>
              <a:srgbClr val="4F46E5"/>
            </a:solidFill>
          </p:spPr>
        </p:sp>
        <p:sp>
          <p:nvSpPr>
            <p:cNvPr name="TextBox 4" id="4"/>
            <p:cNvSpPr txBox="true"/>
            <p:nvPr/>
          </p:nvSpPr>
          <p:spPr>
            <a:xfrm>
              <a:off x="0" y="-38100"/>
              <a:ext cx="824199" cy="64459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584808" y="3331015"/>
            <a:ext cx="1775965" cy="1729605"/>
            <a:chOff x="0" y="0"/>
            <a:chExt cx="446545" cy="434888"/>
          </a:xfrm>
        </p:grpSpPr>
        <p:sp>
          <p:nvSpPr>
            <p:cNvPr name="Freeform 6" id="6"/>
            <p:cNvSpPr/>
            <p:nvPr/>
          </p:nvSpPr>
          <p:spPr>
            <a:xfrm flipH="false" flipV="false" rot="0">
              <a:off x="0" y="0"/>
              <a:ext cx="446545" cy="434888"/>
            </a:xfrm>
            <a:custGeom>
              <a:avLst/>
              <a:gdLst/>
              <a:ahLst/>
              <a:cxnLst/>
              <a:rect r="r" b="b" t="t" l="l"/>
              <a:pathLst>
                <a:path h="434888" w="446545">
                  <a:moveTo>
                    <a:pt x="65389" y="0"/>
                  </a:moveTo>
                  <a:lnTo>
                    <a:pt x="381156" y="0"/>
                  </a:lnTo>
                  <a:cubicBezTo>
                    <a:pt x="398498" y="0"/>
                    <a:pt x="415130" y="6889"/>
                    <a:pt x="427393" y="19152"/>
                  </a:cubicBezTo>
                  <a:cubicBezTo>
                    <a:pt x="439656" y="31415"/>
                    <a:pt x="446545" y="48047"/>
                    <a:pt x="446545" y="65389"/>
                  </a:cubicBezTo>
                  <a:lnTo>
                    <a:pt x="446545" y="369499"/>
                  </a:lnTo>
                  <a:cubicBezTo>
                    <a:pt x="446545" y="386841"/>
                    <a:pt x="439656" y="403473"/>
                    <a:pt x="427393" y="415736"/>
                  </a:cubicBezTo>
                  <a:cubicBezTo>
                    <a:pt x="415130" y="427999"/>
                    <a:pt x="398498" y="434888"/>
                    <a:pt x="381156" y="434888"/>
                  </a:cubicBezTo>
                  <a:lnTo>
                    <a:pt x="65389" y="434888"/>
                  </a:lnTo>
                  <a:cubicBezTo>
                    <a:pt x="48047" y="434888"/>
                    <a:pt x="31415" y="427999"/>
                    <a:pt x="19152" y="415736"/>
                  </a:cubicBezTo>
                  <a:cubicBezTo>
                    <a:pt x="6889" y="403473"/>
                    <a:pt x="0" y="386841"/>
                    <a:pt x="0" y="369499"/>
                  </a:cubicBezTo>
                  <a:lnTo>
                    <a:pt x="0" y="65389"/>
                  </a:lnTo>
                  <a:cubicBezTo>
                    <a:pt x="0" y="48047"/>
                    <a:pt x="6889" y="31415"/>
                    <a:pt x="19152" y="19152"/>
                  </a:cubicBezTo>
                  <a:cubicBezTo>
                    <a:pt x="31415" y="6889"/>
                    <a:pt x="48047" y="0"/>
                    <a:pt x="65389" y="0"/>
                  </a:cubicBezTo>
                  <a:close/>
                </a:path>
              </a:pathLst>
            </a:custGeom>
            <a:solidFill>
              <a:srgbClr val="7F78EB"/>
            </a:solidFill>
          </p:spPr>
        </p:sp>
        <p:sp>
          <p:nvSpPr>
            <p:cNvPr name="TextBox 7" id="7"/>
            <p:cNvSpPr txBox="true"/>
            <p:nvPr/>
          </p:nvSpPr>
          <p:spPr>
            <a:xfrm>
              <a:off x="0" y="-38100"/>
              <a:ext cx="446545" cy="47298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7477871" y="3959321"/>
            <a:ext cx="3277941" cy="2412118"/>
            <a:chOff x="0" y="0"/>
            <a:chExt cx="824199" cy="606498"/>
          </a:xfrm>
        </p:grpSpPr>
        <p:sp>
          <p:nvSpPr>
            <p:cNvPr name="Freeform 9" id="9"/>
            <p:cNvSpPr/>
            <p:nvPr/>
          </p:nvSpPr>
          <p:spPr>
            <a:xfrm flipH="false" flipV="false" rot="0">
              <a:off x="0" y="0"/>
              <a:ext cx="824199" cy="606498"/>
            </a:xfrm>
            <a:custGeom>
              <a:avLst/>
              <a:gdLst/>
              <a:ahLst/>
              <a:cxnLst/>
              <a:rect r="r" b="b" t="t" l="l"/>
              <a:pathLst>
                <a:path h="606498" w="824199">
                  <a:moveTo>
                    <a:pt x="35427" y="0"/>
                  </a:moveTo>
                  <a:lnTo>
                    <a:pt x="788771" y="0"/>
                  </a:lnTo>
                  <a:cubicBezTo>
                    <a:pt x="808337" y="0"/>
                    <a:pt x="824199" y="15861"/>
                    <a:pt x="824199" y="35427"/>
                  </a:cubicBezTo>
                  <a:lnTo>
                    <a:pt x="824199" y="571071"/>
                  </a:lnTo>
                  <a:cubicBezTo>
                    <a:pt x="824199" y="590637"/>
                    <a:pt x="808337" y="606498"/>
                    <a:pt x="788771" y="606498"/>
                  </a:cubicBezTo>
                  <a:lnTo>
                    <a:pt x="35427" y="606498"/>
                  </a:lnTo>
                  <a:cubicBezTo>
                    <a:pt x="15861" y="606498"/>
                    <a:pt x="0" y="590637"/>
                    <a:pt x="0" y="571071"/>
                  </a:cubicBezTo>
                  <a:lnTo>
                    <a:pt x="0" y="35427"/>
                  </a:lnTo>
                  <a:cubicBezTo>
                    <a:pt x="0" y="15861"/>
                    <a:pt x="15861" y="0"/>
                    <a:pt x="35427" y="0"/>
                  </a:cubicBezTo>
                  <a:close/>
                </a:path>
              </a:pathLst>
            </a:custGeom>
            <a:solidFill>
              <a:srgbClr val="4F46E5"/>
            </a:solidFill>
          </p:spPr>
        </p:sp>
        <p:sp>
          <p:nvSpPr>
            <p:cNvPr name="TextBox 10" id="10"/>
            <p:cNvSpPr txBox="true"/>
            <p:nvPr/>
          </p:nvSpPr>
          <p:spPr>
            <a:xfrm>
              <a:off x="0" y="-38100"/>
              <a:ext cx="824199" cy="644598"/>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229413" y="3331015"/>
            <a:ext cx="1775965" cy="1729605"/>
            <a:chOff x="0" y="0"/>
            <a:chExt cx="446545" cy="434888"/>
          </a:xfrm>
        </p:grpSpPr>
        <p:sp>
          <p:nvSpPr>
            <p:cNvPr name="Freeform 12" id="12"/>
            <p:cNvSpPr/>
            <p:nvPr/>
          </p:nvSpPr>
          <p:spPr>
            <a:xfrm flipH="false" flipV="false" rot="0">
              <a:off x="0" y="0"/>
              <a:ext cx="446545" cy="434888"/>
            </a:xfrm>
            <a:custGeom>
              <a:avLst/>
              <a:gdLst/>
              <a:ahLst/>
              <a:cxnLst/>
              <a:rect r="r" b="b" t="t" l="l"/>
              <a:pathLst>
                <a:path h="434888" w="446545">
                  <a:moveTo>
                    <a:pt x="65389" y="0"/>
                  </a:moveTo>
                  <a:lnTo>
                    <a:pt x="381156" y="0"/>
                  </a:lnTo>
                  <a:cubicBezTo>
                    <a:pt x="398498" y="0"/>
                    <a:pt x="415130" y="6889"/>
                    <a:pt x="427393" y="19152"/>
                  </a:cubicBezTo>
                  <a:cubicBezTo>
                    <a:pt x="439656" y="31415"/>
                    <a:pt x="446545" y="48047"/>
                    <a:pt x="446545" y="65389"/>
                  </a:cubicBezTo>
                  <a:lnTo>
                    <a:pt x="446545" y="369499"/>
                  </a:lnTo>
                  <a:cubicBezTo>
                    <a:pt x="446545" y="386841"/>
                    <a:pt x="439656" y="403473"/>
                    <a:pt x="427393" y="415736"/>
                  </a:cubicBezTo>
                  <a:cubicBezTo>
                    <a:pt x="415130" y="427999"/>
                    <a:pt x="398498" y="434888"/>
                    <a:pt x="381156" y="434888"/>
                  </a:cubicBezTo>
                  <a:lnTo>
                    <a:pt x="65389" y="434888"/>
                  </a:lnTo>
                  <a:cubicBezTo>
                    <a:pt x="48047" y="434888"/>
                    <a:pt x="31415" y="427999"/>
                    <a:pt x="19152" y="415736"/>
                  </a:cubicBezTo>
                  <a:cubicBezTo>
                    <a:pt x="6889" y="403473"/>
                    <a:pt x="0" y="386841"/>
                    <a:pt x="0" y="369499"/>
                  </a:cubicBezTo>
                  <a:lnTo>
                    <a:pt x="0" y="65389"/>
                  </a:lnTo>
                  <a:cubicBezTo>
                    <a:pt x="0" y="48047"/>
                    <a:pt x="6889" y="31415"/>
                    <a:pt x="19152" y="19152"/>
                  </a:cubicBezTo>
                  <a:cubicBezTo>
                    <a:pt x="31415" y="6889"/>
                    <a:pt x="48047" y="0"/>
                    <a:pt x="65389" y="0"/>
                  </a:cubicBezTo>
                  <a:close/>
                </a:path>
              </a:pathLst>
            </a:custGeom>
            <a:solidFill>
              <a:srgbClr val="7F78EB"/>
            </a:solidFill>
          </p:spPr>
        </p:sp>
        <p:sp>
          <p:nvSpPr>
            <p:cNvPr name="TextBox 13" id="13"/>
            <p:cNvSpPr txBox="true"/>
            <p:nvPr/>
          </p:nvSpPr>
          <p:spPr>
            <a:xfrm>
              <a:off x="0" y="-38100"/>
              <a:ext cx="446545" cy="472988"/>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2123030" y="3959321"/>
            <a:ext cx="3277941" cy="2412118"/>
            <a:chOff x="0" y="0"/>
            <a:chExt cx="824199" cy="606498"/>
          </a:xfrm>
        </p:grpSpPr>
        <p:sp>
          <p:nvSpPr>
            <p:cNvPr name="Freeform 15" id="15"/>
            <p:cNvSpPr/>
            <p:nvPr/>
          </p:nvSpPr>
          <p:spPr>
            <a:xfrm flipH="false" flipV="false" rot="0">
              <a:off x="0" y="0"/>
              <a:ext cx="824199" cy="606498"/>
            </a:xfrm>
            <a:custGeom>
              <a:avLst/>
              <a:gdLst/>
              <a:ahLst/>
              <a:cxnLst/>
              <a:rect r="r" b="b" t="t" l="l"/>
              <a:pathLst>
                <a:path h="606498" w="824199">
                  <a:moveTo>
                    <a:pt x="35427" y="0"/>
                  </a:moveTo>
                  <a:lnTo>
                    <a:pt x="788771" y="0"/>
                  </a:lnTo>
                  <a:cubicBezTo>
                    <a:pt x="808337" y="0"/>
                    <a:pt x="824199" y="15861"/>
                    <a:pt x="824199" y="35427"/>
                  </a:cubicBezTo>
                  <a:lnTo>
                    <a:pt x="824199" y="571071"/>
                  </a:lnTo>
                  <a:cubicBezTo>
                    <a:pt x="824199" y="590637"/>
                    <a:pt x="808337" y="606498"/>
                    <a:pt x="788771" y="606498"/>
                  </a:cubicBezTo>
                  <a:lnTo>
                    <a:pt x="35427" y="606498"/>
                  </a:lnTo>
                  <a:cubicBezTo>
                    <a:pt x="15861" y="606498"/>
                    <a:pt x="0" y="590637"/>
                    <a:pt x="0" y="571071"/>
                  </a:cubicBezTo>
                  <a:lnTo>
                    <a:pt x="0" y="35427"/>
                  </a:lnTo>
                  <a:cubicBezTo>
                    <a:pt x="0" y="15861"/>
                    <a:pt x="15861" y="0"/>
                    <a:pt x="35427" y="0"/>
                  </a:cubicBezTo>
                  <a:close/>
                </a:path>
              </a:pathLst>
            </a:custGeom>
            <a:solidFill>
              <a:srgbClr val="4F46E5"/>
            </a:solidFill>
          </p:spPr>
        </p:sp>
        <p:sp>
          <p:nvSpPr>
            <p:cNvPr name="TextBox 16" id="16"/>
            <p:cNvSpPr txBox="true"/>
            <p:nvPr/>
          </p:nvSpPr>
          <p:spPr>
            <a:xfrm>
              <a:off x="0" y="-38100"/>
              <a:ext cx="824199" cy="644598"/>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872909" y="3331015"/>
            <a:ext cx="1775965" cy="1729605"/>
            <a:chOff x="0" y="0"/>
            <a:chExt cx="446545" cy="434888"/>
          </a:xfrm>
        </p:grpSpPr>
        <p:sp>
          <p:nvSpPr>
            <p:cNvPr name="Freeform 18" id="18"/>
            <p:cNvSpPr/>
            <p:nvPr/>
          </p:nvSpPr>
          <p:spPr>
            <a:xfrm flipH="false" flipV="false" rot="0">
              <a:off x="0" y="0"/>
              <a:ext cx="446545" cy="434888"/>
            </a:xfrm>
            <a:custGeom>
              <a:avLst/>
              <a:gdLst/>
              <a:ahLst/>
              <a:cxnLst/>
              <a:rect r="r" b="b" t="t" l="l"/>
              <a:pathLst>
                <a:path h="434888" w="446545">
                  <a:moveTo>
                    <a:pt x="65389" y="0"/>
                  </a:moveTo>
                  <a:lnTo>
                    <a:pt x="381156" y="0"/>
                  </a:lnTo>
                  <a:cubicBezTo>
                    <a:pt x="398498" y="0"/>
                    <a:pt x="415130" y="6889"/>
                    <a:pt x="427393" y="19152"/>
                  </a:cubicBezTo>
                  <a:cubicBezTo>
                    <a:pt x="439656" y="31415"/>
                    <a:pt x="446545" y="48047"/>
                    <a:pt x="446545" y="65389"/>
                  </a:cubicBezTo>
                  <a:lnTo>
                    <a:pt x="446545" y="369499"/>
                  </a:lnTo>
                  <a:cubicBezTo>
                    <a:pt x="446545" y="386841"/>
                    <a:pt x="439656" y="403473"/>
                    <a:pt x="427393" y="415736"/>
                  </a:cubicBezTo>
                  <a:cubicBezTo>
                    <a:pt x="415130" y="427999"/>
                    <a:pt x="398498" y="434888"/>
                    <a:pt x="381156" y="434888"/>
                  </a:cubicBezTo>
                  <a:lnTo>
                    <a:pt x="65389" y="434888"/>
                  </a:lnTo>
                  <a:cubicBezTo>
                    <a:pt x="48047" y="434888"/>
                    <a:pt x="31415" y="427999"/>
                    <a:pt x="19152" y="415736"/>
                  </a:cubicBezTo>
                  <a:cubicBezTo>
                    <a:pt x="6889" y="403473"/>
                    <a:pt x="0" y="386841"/>
                    <a:pt x="0" y="369499"/>
                  </a:cubicBezTo>
                  <a:lnTo>
                    <a:pt x="0" y="65389"/>
                  </a:lnTo>
                  <a:cubicBezTo>
                    <a:pt x="0" y="48047"/>
                    <a:pt x="6889" y="31415"/>
                    <a:pt x="19152" y="19152"/>
                  </a:cubicBezTo>
                  <a:cubicBezTo>
                    <a:pt x="31415" y="6889"/>
                    <a:pt x="48047" y="0"/>
                    <a:pt x="65389" y="0"/>
                  </a:cubicBezTo>
                  <a:close/>
                </a:path>
              </a:pathLst>
            </a:custGeom>
            <a:solidFill>
              <a:srgbClr val="7F78EB"/>
            </a:solidFill>
          </p:spPr>
        </p:sp>
        <p:sp>
          <p:nvSpPr>
            <p:cNvPr name="TextBox 19" id="19"/>
            <p:cNvSpPr txBox="true"/>
            <p:nvPr/>
          </p:nvSpPr>
          <p:spPr>
            <a:xfrm>
              <a:off x="0" y="-38100"/>
              <a:ext cx="446545" cy="472988"/>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3934900" y="3824621"/>
            <a:ext cx="1075781" cy="956467"/>
          </a:xfrm>
          <a:custGeom>
            <a:avLst/>
            <a:gdLst/>
            <a:ahLst/>
            <a:cxnLst/>
            <a:rect r="r" b="b" t="t" l="l"/>
            <a:pathLst>
              <a:path h="956467" w="1075781">
                <a:moveTo>
                  <a:pt x="0" y="0"/>
                </a:moveTo>
                <a:lnTo>
                  <a:pt x="1075781" y="0"/>
                </a:lnTo>
                <a:lnTo>
                  <a:pt x="1075781" y="956468"/>
                </a:lnTo>
                <a:lnTo>
                  <a:pt x="0" y="956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8704006" y="3645264"/>
            <a:ext cx="801780" cy="1136544"/>
          </a:xfrm>
          <a:custGeom>
            <a:avLst/>
            <a:gdLst/>
            <a:ahLst/>
            <a:cxnLst/>
            <a:rect r="r" b="b" t="t" l="l"/>
            <a:pathLst>
              <a:path h="1136544" w="801780">
                <a:moveTo>
                  <a:pt x="0" y="0"/>
                </a:moveTo>
                <a:lnTo>
                  <a:pt x="801780" y="0"/>
                </a:lnTo>
                <a:lnTo>
                  <a:pt x="801780" y="1136543"/>
                </a:lnTo>
                <a:lnTo>
                  <a:pt x="0" y="11365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13133867" y="3645264"/>
            <a:ext cx="1254049" cy="1136544"/>
          </a:xfrm>
          <a:custGeom>
            <a:avLst/>
            <a:gdLst/>
            <a:ahLst/>
            <a:cxnLst/>
            <a:rect r="r" b="b" t="t" l="l"/>
            <a:pathLst>
              <a:path h="1136544" w="1254049">
                <a:moveTo>
                  <a:pt x="0" y="0"/>
                </a:moveTo>
                <a:lnTo>
                  <a:pt x="1254049" y="0"/>
                </a:lnTo>
                <a:lnTo>
                  <a:pt x="1254049" y="1136543"/>
                </a:lnTo>
                <a:lnTo>
                  <a:pt x="0" y="11365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3" id="23"/>
          <p:cNvSpPr txBox="true"/>
          <p:nvPr/>
        </p:nvSpPr>
        <p:spPr>
          <a:xfrm rot="0">
            <a:off x="4617948" y="1170794"/>
            <a:ext cx="9052105"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Task 3: Add a New Chore</a:t>
            </a:r>
          </a:p>
        </p:txBody>
      </p:sp>
      <p:sp>
        <p:nvSpPr>
          <p:cNvPr name="TextBox 24" id="24"/>
          <p:cNvSpPr txBox="true"/>
          <p:nvPr/>
        </p:nvSpPr>
        <p:spPr>
          <a:xfrm rot="0">
            <a:off x="3268320" y="5163012"/>
            <a:ext cx="2408940" cy="917575"/>
          </a:xfrm>
          <a:prstGeom prst="rect">
            <a:avLst/>
          </a:prstGeom>
        </p:spPr>
        <p:txBody>
          <a:bodyPr anchor="t" rtlCol="false" tIns="0" lIns="0" bIns="0" rIns="0">
            <a:spAutoFit/>
          </a:bodyPr>
          <a:lstStyle/>
          <a:p>
            <a:pPr algn="ctr">
              <a:lnSpc>
                <a:spcPts val="3499"/>
              </a:lnSpc>
            </a:pPr>
            <a:r>
              <a:rPr lang="en-US" b="true" sz="2499">
                <a:solidFill>
                  <a:srgbClr val="FFFFFF"/>
                </a:solidFill>
                <a:latin typeface="Heading Now 71-78 Bold"/>
                <a:ea typeface="Heading Now 71-78 Bold"/>
                <a:cs typeface="Heading Now 71-78 Bold"/>
                <a:sym typeface="Heading Now 71-78 Bold"/>
              </a:rPr>
              <a:t>Interaction Issues</a:t>
            </a:r>
          </a:p>
        </p:txBody>
      </p:sp>
      <p:sp>
        <p:nvSpPr>
          <p:cNvPr name="TextBox 25" id="25"/>
          <p:cNvSpPr txBox="true"/>
          <p:nvPr/>
        </p:nvSpPr>
        <p:spPr>
          <a:xfrm rot="0">
            <a:off x="7650925" y="5185561"/>
            <a:ext cx="2932940" cy="917575"/>
          </a:xfrm>
          <a:prstGeom prst="rect">
            <a:avLst/>
          </a:prstGeom>
        </p:spPr>
        <p:txBody>
          <a:bodyPr anchor="t" rtlCol="false" tIns="0" lIns="0" bIns="0" rIns="0">
            <a:spAutoFit/>
          </a:bodyPr>
          <a:lstStyle/>
          <a:p>
            <a:pPr algn="ctr">
              <a:lnSpc>
                <a:spcPts val="3499"/>
              </a:lnSpc>
            </a:pPr>
            <a:r>
              <a:rPr lang="en-US" b="true" sz="2499">
                <a:solidFill>
                  <a:srgbClr val="FFFFFF"/>
                </a:solidFill>
                <a:latin typeface="Heading Now 71-78 Bold"/>
                <a:ea typeface="Heading Now 71-78 Bold"/>
                <a:cs typeface="Heading Now 71-78 Bold"/>
                <a:sym typeface="Heading Now 71-78 Bold"/>
              </a:rPr>
              <a:t>System Feedback Gaps</a:t>
            </a:r>
          </a:p>
        </p:txBody>
      </p:sp>
      <p:sp>
        <p:nvSpPr>
          <p:cNvPr name="TextBox 26" id="26"/>
          <p:cNvSpPr txBox="true"/>
          <p:nvPr/>
        </p:nvSpPr>
        <p:spPr>
          <a:xfrm rot="0">
            <a:off x="12340280" y="5185561"/>
            <a:ext cx="2843440" cy="917575"/>
          </a:xfrm>
          <a:prstGeom prst="rect">
            <a:avLst/>
          </a:prstGeom>
        </p:spPr>
        <p:txBody>
          <a:bodyPr anchor="t" rtlCol="false" tIns="0" lIns="0" bIns="0" rIns="0">
            <a:spAutoFit/>
          </a:bodyPr>
          <a:lstStyle/>
          <a:p>
            <a:pPr algn="ctr">
              <a:lnSpc>
                <a:spcPts val="3499"/>
              </a:lnSpc>
            </a:pPr>
            <a:r>
              <a:rPr lang="en-US" b="true" sz="2499">
                <a:solidFill>
                  <a:srgbClr val="FFFFFF"/>
                </a:solidFill>
                <a:latin typeface="Heading Now 71-78 Bold"/>
                <a:ea typeface="Heading Now 71-78 Bold"/>
                <a:cs typeface="Heading Now 71-78 Bold"/>
                <a:sym typeface="Heading Now 71-78 Bold"/>
              </a:rPr>
              <a:t>User Expectations</a:t>
            </a:r>
          </a:p>
        </p:txBody>
      </p:sp>
      <p:sp>
        <p:nvSpPr>
          <p:cNvPr name="TextBox 27" id="27"/>
          <p:cNvSpPr txBox="true"/>
          <p:nvPr/>
        </p:nvSpPr>
        <p:spPr>
          <a:xfrm rot="0">
            <a:off x="2833820" y="6689869"/>
            <a:ext cx="3680107" cy="3873328"/>
          </a:xfrm>
          <a:prstGeom prst="rect">
            <a:avLst/>
          </a:prstGeom>
        </p:spPr>
        <p:txBody>
          <a:bodyPr anchor="t" rtlCol="false" tIns="0" lIns="0" bIns="0" rIns="0">
            <a:spAutoFit/>
          </a:bodyPr>
          <a:lstStyle/>
          <a:p>
            <a:pPr algn="l" marL="474914" indent="-237457" lvl="1">
              <a:lnSpc>
                <a:spcPts val="3079"/>
              </a:lnSpc>
              <a:spcBef>
                <a:spcPct val="0"/>
              </a:spcBef>
              <a:buFont typeface="Arial"/>
              <a:buChar char="•"/>
            </a:pPr>
            <a:r>
              <a:rPr lang="en-US" sz="2199">
                <a:solidFill>
                  <a:srgbClr val="000000"/>
                </a:solidFill>
                <a:latin typeface="Canva Sans"/>
                <a:ea typeface="Canva Sans"/>
                <a:cs typeface="Canva Sans"/>
                <a:sym typeface="Canva Sans"/>
              </a:rPr>
              <a:t>Users clicked Customize and Add More, but nothing occurred</a:t>
            </a:r>
          </a:p>
          <a:p>
            <a:pPr algn="l" marL="474914" indent="-237457" lvl="1">
              <a:lnSpc>
                <a:spcPts val="3079"/>
              </a:lnSpc>
              <a:spcBef>
                <a:spcPct val="0"/>
              </a:spcBef>
              <a:buFont typeface="Arial"/>
              <a:buChar char="•"/>
            </a:pPr>
            <a:r>
              <a:rPr lang="en-US" sz="2199">
                <a:solidFill>
                  <a:srgbClr val="000000"/>
                </a:solidFill>
                <a:latin typeface="Canva Sans"/>
                <a:ea typeface="Canva Sans"/>
                <a:cs typeface="Canva Sans"/>
                <a:sym typeface="Canva Sans"/>
              </a:rPr>
              <a:t>Repeated attempts led to confusion about whether the task was possible</a:t>
            </a:r>
          </a:p>
          <a:p>
            <a:pPr algn="l">
              <a:lnSpc>
                <a:spcPts val="3079"/>
              </a:lnSpc>
              <a:spcBef>
                <a:spcPct val="0"/>
              </a:spcBef>
            </a:pPr>
          </a:p>
          <a:p>
            <a:pPr algn="l">
              <a:lnSpc>
                <a:spcPts val="3079"/>
              </a:lnSpc>
              <a:spcBef>
                <a:spcPct val="0"/>
              </a:spcBef>
            </a:pPr>
          </a:p>
        </p:txBody>
      </p:sp>
      <p:sp>
        <p:nvSpPr>
          <p:cNvPr name="TextBox 28" id="28"/>
          <p:cNvSpPr txBox="true"/>
          <p:nvPr/>
        </p:nvSpPr>
        <p:spPr>
          <a:xfrm rot="0">
            <a:off x="7423553" y="6689869"/>
            <a:ext cx="3386577" cy="2316888"/>
          </a:xfrm>
          <a:prstGeom prst="rect">
            <a:avLst/>
          </a:prstGeom>
        </p:spPr>
        <p:txBody>
          <a:bodyPr anchor="t" rtlCol="false" tIns="0" lIns="0" bIns="0" rIns="0">
            <a:spAutoFit/>
          </a:bodyPr>
          <a:lstStyle/>
          <a:p>
            <a:pPr algn="l" marL="474914" indent="-237457" lvl="1">
              <a:lnSpc>
                <a:spcPts val="3079"/>
              </a:lnSpc>
              <a:buFont typeface="Arial"/>
              <a:buChar char="•"/>
            </a:pPr>
            <a:r>
              <a:rPr lang="en-US" sz="2199">
                <a:solidFill>
                  <a:srgbClr val="000000"/>
                </a:solidFill>
                <a:latin typeface="Canva Sans"/>
                <a:ea typeface="Canva Sans"/>
                <a:cs typeface="Canva Sans"/>
                <a:sym typeface="Canva Sans"/>
              </a:rPr>
              <a:t>N</a:t>
            </a:r>
            <a:r>
              <a:rPr lang="en-US" sz="2199">
                <a:solidFill>
                  <a:srgbClr val="000000"/>
                </a:solidFill>
                <a:latin typeface="Canva Sans"/>
                <a:ea typeface="Canva Sans"/>
                <a:cs typeface="Canva Sans"/>
                <a:sym typeface="Canva Sans"/>
              </a:rPr>
              <a:t>o confirmation or visual response to user actions</a:t>
            </a:r>
          </a:p>
          <a:p>
            <a:pPr algn="l" marL="474914" indent="-237457" lvl="1">
              <a:lnSpc>
                <a:spcPts val="3079"/>
              </a:lnSpc>
              <a:spcBef>
                <a:spcPct val="0"/>
              </a:spcBef>
              <a:buFont typeface="Arial"/>
              <a:buChar char="•"/>
            </a:pPr>
            <a:r>
              <a:rPr lang="en-US" sz="2199">
                <a:solidFill>
                  <a:srgbClr val="000000"/>
                </a:solidFill>
                <a:latin typeface="Canva Sans"/>
                <a:ea typeface="Canva Sans"/>
                <a:cs typeface="Canva Sans"/>
                <a:sym typeface="Canva Sans"/>
              </a:rPr>
              <a:t>Participants assumed the f</a:t>
            </a:r>
            <a:r>
              <a:rPr lang="en-US" sz="2199">
                <a:solidFill>
                  <a:srgbClr val="000000"/>
                </a:solidFill>
                <a:latin typeface="Canva Sans"/>
                <a:ea typeface="Canva Sans"/>
                <a:cs typeface="Canva Sans"/>
                <a:sym typeface="Canva Sans"/>
              </a:rPr>
              <a:t>eature was incomplete</a:t>
            </a:r>
          </a:p>
        </p:txBody>
      </p:sp>
      <p:sp>
        <p:nvSpPr>
          <p:cNvPr name="TextBox 29" id="29"/>
          <p:cNvSpPr txBox="true"/>
          <p:nvPr/>
        </p:nvSpPr>
        <p:spPr>
          <a:xfrm rot="0">
            <a:off x="12067604" y="6689869"/>
            <a:ext cx="3386577" cy="2316888"/>
          </a:xfrm>
          <a:prstGeom prst="rect">
            <a:avLst/>
          </a:prstGeom>
        </p:spPr>
        <p:txBody>
          <a:bodyPr anchor="t" rtlCol="false" tIns="0" lIns="0" bIns="0" rIns="0">
            <a:spAutoFit/>
          </a:bodyPr>
          <a:lstStyle/>
          <a:p>
            <a:pPr algn="l" marL="474914" indent="-237457" lvl="1">
              <a:lnSpc>
                <a:spcPts val="3079"/>
              </a:lnSpc>
              <a:buFont typeface="Arial"/>
              <a:buChar char="•"/>
            </a:pPr>
            <a:r>
              <a:rPr lang="en-US" sz="2199">
                <a:solidFill>
                  <a:srgbClr val="000000"/>
                </a:solidFill>
                <a:latin typeface="Canva Sans"/>
                <a:ea typeface="Canva Sans"/>
                <a:cs typeface="Canva Sans"/>
                <a:sym typeface="Canva Sans"/>
              </a:rPr>
              <a:t>Users expe</a:t>
            </a:r>
            <a:r>
              <a:rPr lang="en-US" sz="2199">
                <a:solidFill>
                  <a:srgbClr val="000000"/>
                </a:solidFill>
                <a:latin typeface="Canva Sans"/>
                <a:ea typeface="Canva Sans"/>
                <a:cs typeface="Canva Sans"/>
                <a:sym typeface="Canva Sans"/>
              </a:rPr>
              <a:t>cted a clear Add Chore option</a:t>
            </a:r>
          </a:p>
          <a:p>
            <a:pPr algn="l" marL="474914" indent="-237457" lvl="1">
              <a:lnSpc>
                <a:spcPts val="3079"/>
              </a:lnSpc>
              <a:spcBef>
                <a:spcPct val="0"/>
              </a:spcBef>
              <a:buFont typeface="Arial"/>
              <a:buChar char="•"/>
            </a:pPr>
            <a:r>
              <a:rPr lang="en-US" sz="2199">
                <a:solidFill>
                  <a:srgbClr val="000000"/>
                </a:solidFill>
                <a:latin typeface="Canva Sans"/>
                <a:ea typeface="Canva Sans"/>
                <a:cs typeface="Canva Sans"/>
                <a:sym typeface="Canva Sans"/>
              </a:rPr>
              <a:t>“Cus</a:t>
            </a:r>
            <a:r>
              <a:rPr lang="en-US" sz="2199">
                <a:solidFill>
                  <a:srgbClr val="000000"/>
                </a:solidFill>
                <a:latin typeface="Canva Sans"/>
                <a:ea typeface="Canva Sans"/>
                <a:cs typeface="Canva Sans"/>
                <a:sym typeface="Canva Sans"/>
              </a:rPr>
              <a:t>tomize” did not match user expectations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6101146" y="4455826"/>
            <a:ext cx="2160282" cy="432697"/>
          </a:xfrm>
          <a:custGeom>
            <a:avLst/>
            <a:gdLst/>
            <a:ahLst/>
            <a:cxnLst/>
            <a:rect r="r" b="b" t="t" l="l"/>
            <a:pathLst>
              <a:path h="432697" w="2160282">
                <a:moveTo>
                  <a:pt x="0" y="0"/>
                </a:moveTo>
                <a:lnTo>
                  <a:pt x="2160282" y="0"/>
                </a:lnTo>
                <a:lnTo>
                  <a:pt x="2160282" y="432697"/>
                </a:lnTo>
                <a:lnTo>
                  <a:pt x="0" y="432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065831" y="4455826"/>
            <a:ext cx="2160282" cy="432697"/>
          </a:xfrm>
          <a:custGeom>
            <a:avLst/>
            <a:gdLst/>
            <a:ahLst/>
            <a:cxnLst/>
            <a:rect r="r" b="b" t="t" l="l"/>
            <a:pathLst>
              <a:path h="432697" w="2160282">
                <a:moveTo>
                  <a:pt x="0" y="0"/>
                </a:moveTo>
                <a:lnTo>
                  <a:pt x="2160282" y="0"/>
                </a:lnTo>
                <a:lnTo>
                  <a:pt x="2160282" y="432697"/>
                </a:lnTo>
                <a:lnTo>
                  <a:pt x="0" y="432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3585722" y="4455826"/>
            <a:ext cx="3095522" cy="2252779"/>
          </a:xfrm>
          <a:custGeom>
            <a:avLst/>
            <a:gdLst/>
            <a:ahLst/>
            <a:cxnLst/>
            <a:rect r="r" b="b" t="t" l="l"/>
            <a:pathLst>
              <a:path h="2252779" w="3095522">
                <a:moveTo>
                  <a:pt x="0" y="2252779"/>
                </a:moveTo>
                <a:lnTo>
                  <a:pt x="3095521" y="2252779"/>
                </a:lnTo>
                <a:lnTo>
                  <a:pt x="3095521" y="0"/>
                </a:lnTo>
                <a:lnTo>
                  <a:pt x="0" y="0"/>
                </a:lnTo>
                <a:lnTo>
                  <a:pt x="0" y="225277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7596239" y="4455826"/>
            <a:ext cx="3095522" cy="2252779"/>
          </a:xfrm>
          <a:custGeom>
            <a:avLst/>
            <a:gdLst/>
            <a:ahLst/>
            <a:cxnLst/>
            <a:rect r="r" b="b" t="t" l="l"/>
            <a:pathLst>
              <a:path h="2252779" w="3095522">
                <a:moveTo>
                  <a:pt x="0" y="2252779"/>
                </a:moveTo>
                <a:lnTo>
                  <a:pt x="3095522" y="2252779"/>
                </a:lnTo>
                <a:lnTo>
                  <a:pt x="3095522" y="0"/>
                </a:lnTo>
                <a:lnTo>
                  <a:pt x="0" y="0"/>
                </a:lnTo>
                <a:lnTo>
                  <a:pt x="0" y="225277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true" rot="0">
            <a:off x="11606161" y="4455826"/>
            <a:ext cx="3095522" cy="2252779"/>
          </a:xfrm>
          <a:custGeom>
            <a:avLst/>
            <a:gdLst/>
            <a:ahLst/>
            <a:cxnLst/>
            <a:rect r="r" b="b" t="t" l="l"/>
            <a:pathLst>
              <a:path h="2252779" w="3095522">
                <a:moveTo>
                  <a:pt x="0" y="2252779"/>
                </a:moveTo>
                <a:lnTo>
                  <a:pt x="3095521" y="2252779"/>
                </a:lnTo>
                <a:lnTo>
                  <a:pt x="3095521" y="0"/>
                </a:lnTo>
                <a:lnTo>
                  <a:pt x="0" y="0"/>
                </a:lnTo>
                <a:lnTo>
                  <a:pt x="0" y="225277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0" y="4455826"/>
            <a:ext cx="2160282" cy="432697"/>
          </a:xfrm>
          <a:custGeom>
            <a:avLst/>
            <a:gdLst/>
            <a:ahLst/>
            <a:cxnLst/>
            <a:rect r="r" b="b" t="t" l="l"/>
            <a:pathLst>
              <a:path h="432697" w="2160282">
                <a:moveTo>
                  <a:pt x="0" y="0"/>
                </a:moveTo>
                <a:lnTo>
                  <a:pt x="2160282" y="0"/>
                </a:lnTo>
                <a:lnTo>
                  <a:pt x="2160282" y="432697"/>
                </a:lnTo>
                <a:lnTo>
                  <a:pt x="0" y="432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25440" y="4455826"/>
            <a:ext cx="2160282" cy="432697"/>
          </a:xfrm>
          <a:custGeom>
            <a:avLst/>
            <a:gdLst/>
            <a:ahLst/>
            <a:cxnLst/>
            <a:rect r="r" b="b" t="t" l="l"/>
            <a:pathLst>
              <a:path h="432697" w="2160282">
                <a:moveTo>
                  <a:pt x="0" y="0"/>
                </a:moveTo>
                <a:lnTo>
                  <a:pt x="2160282" y="0"/>
                </a:lnTo>
                <a:lnTo>
                  <a:pt x="2160282" y="432697"/>
                </a:lnTo>
                <a:lnTo>
                  <a:pt x="0" y="432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5133482" y="855376"/>
            <a:ext cx="8021035" cy="1863725"/>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Task 4: View Monthly Summary</a:t>
            </a:r>
          </a:p>
        </p:txBody>
      </p:sp>
      <p:sp>
        <p:nvSpPr>
          <p:cNvPr name="Freeform 10" id="10"/>
          <p:cNvSpPr/>
          <p:nvPr/>
        </p:nvSpPr>
        <p:spPr>
          <a:xfrm flipH="false" flipV="false" rot="0">
            <a:off x="14682632" y="4455826"/>
            <a:ext cx="2160282" cy="432697"/>
          </a:xfrm>
          <a:custGeom>
            <a:avLst/>
            <a:gdLst/>
            <a:ahLst/>
            <a:cxnLst/>
            <a:rect r="r" b="b" t="t" l="l"/>
            <a:pathLst>
              <a:path h="432697" w="2160282">
                <a:moveTo>
                  <a:pt x="0" y="0"/>
                </a:moveTo>
                <a:lnTo>
                  <a:pt x="2160282" y="0"/>
                </a:lnTo>
                <a:lnTo>
                  <a:pt x="2160282" y="432697"/>
                </a:lnTo>
                <a:lnTo>
                  <a:pt x="0" y="432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823864" y="4455826"/>
            <a:ext cx="2160282" cy="432697"/>
          </a:xfrm>
          <a:custGeom>
            <a:avLst/>
            <a:gdLst/>
            <a:ahLst/>
            <a:cxnLst/>
            <a:rect r="r" b="b" t="t" l="l"/>
            <a:pathLst>
              <a:path h="432697" w="2160282">
                <a:moveTo>
                  <a:pt x="0" y="0"/>
                </a:moveTo>
                <a:lnTo>
                  <a:pt x="2160282" y="0"/>
                </a:lnTo>
                <a:lnTo>
                  <a:pt x="2160282" y="432697"/>
                </a:lnTo>
                <a:lnTo>
                  <a:pt x="0" y="4326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4019999" y="3446176"/>
            <a:ext cx="2226967" cy="479425"/>
          </a:xfrm>
          <a:prstGeom prst="rect">
            <a:avLst/>
          </a:prstGeom>
        </p:spPr>
        <p:txBody>
          <a:bodyPr anchor="t" rtlCol="false" tIns="0" lIns="0" bIns="0" rIns="0">
            <a:spAutoFit/>
          </a:bodyPr>
          <a:lstStyle/>
          <a:p>
            <a:pPr algn="ctr">
              <a:lnSpc>
                <a:spcPts val="3499"/>
              </a:lnSpc>
            </a:pPr>
            <a:r>
              <a:rPr lang="en-US" sz="2499" b="true">
                <a:solidFill>
                  <a:srgbClr val="191919"/>
                </a:solidFill>
                <a:latin typeface="Heading Now 71-78 Bold"/>
                <a:ea typeface="Heading Now 71-78 Bold"/>
                <a:cs typeface="Heading Now 71-78 Bold"/>
                <a:sym typeface="Heading Now 71-78 Bold"/>
              </a:rPr>
              <a:t>Navigation</a:t>
            </a:r>
          </a:p>
        </p:txBody>
      </p:sp>
      <p:sp>
        <p:nvSpPr>
          <p:cNvPr name="TextBox 13" id="13"/>
          <p:cNvSpPr txBox="true"/>
          <p:nvPr/>
        </p:nvSpPr>
        <p:spPr>
          <a:xfrm rot="0">
            <a:off x="7713655" y="3414426"/>
            <a:ext cx="2873074" cy="917575"/>
          </a:xfrm>
          <a:prstGeom prst="rect">
            <a:avLst/>
          </a:prstGeom>
        </p:spPr>
        <p:txBody>
          <a:bodyPr anchor="t" rtlCol="false" tIns="0" lIns="0" bIns="0" rIns="0">
            <a:spAutoFit/>
          </a:bodyPr>
          <a:lstStyle/>
          <a:p>
            <a:pPr algn="ctr">
              <a:lnSpc>
                <a:spcPts val="3499"/>
              </a:lnSpc>
            </a:pPr>
            <a:r>
              <a:rPr lang="en-US" sz="2499" b="true">
                <a:solidFill>
                  <a:srgbClr val="191919"/>
                </a:solidFill>
                <a:latin typeface="Heading Now 71-78 Bold"/>
                <a:ea typeface="Heading Now 71-78 Bold"/>
                <a:cs typeface="Heading Now 71-78 Bold"/>
                <a:sym typeface="Heading Now 71-78 Bold"/>
              </a:rPr>
              <a:t>Information Clarity</a:t>
            </a:r>
          </a:p>
        </p:txBody>
      </p:sp>
      <p:sp>
        <p:nvSpPr>
          <p:cNvPr name="TextBox 14" id="14"/>
          <p:cNvSpPr txBox="true"/>
          <p:nvPr/>
        </p:nvSpPr>
        <p:spPr>
          <a:xfrm rot="0">
            <a:off x="12038659" y="3446176"/>
            <a:ext cx="2226967" cy="917575"/>
          </a:xfrm>
          <a:prstGeom prst="rect">
            <a:avLst/>
          </a:prstGeom>
        </p:spPr>
        <p:txBody>
          <a:bodyPr anchor="t" rtlCol="false" tIns="0" lIns="0" bIns="0" rIns="0">
            <a:spAutoFit/>
          </a:bodyPr>
          <a:lstStyle/>
          <a:p>
            <a:pPr algn="ctr">
              <a:lnSpc>
                <a:spcPts val="3499"/>
              </a:lnSpc>
            </a:pPr>
            <a:r>
              <a:rPr lang="en-US" sz="2499" b="true">
                <a:solidFill>
                  <a:srgbClr val="191919"/>
                </a:solidFill>
                <a:latin typeface="Heading Now 71-78 Bold"/>
                <a:ea typeface="Heading Now 71-78 Bold"/>
                <a:cs typeface="Heading Now 71-78 Bold"/>
                <a:sym typeface="Heading Now 71-78 Bold"/>
              </a:rPr>
              <a:t>Minor Confusion</a:t>
            </a:r>
          </a:p>
        </p:txBody>
      </p:sp>
      <p:grpSp>
        <p:nvGrpSpPr>
          <p:cNvPr name="Group 15" id="15"/>
          <p:cNvGrpSpPr/>
          <p:nvPr/>
        </p:nvGrpSpPr>
        <p:grpSpPr>
          <a:xfrm rot="0">
            <a:off x="4710945" y="5159678"/>
            <a:ext cx="845075" cy="84507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8721463" y="5159678"/>
            <a:ext cx="845075" cy="845075"/>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78EB"/>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2729605" y="5159678"/>
            <a:ext cx="845075" cy="845075"/>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C3FF"/>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3376823" y="7057502"/>
            <a:ext cx="3513320" cy="2715895"/>
          </a:xfrm>
          <a:prstGeom prst="rect">
            <a:avLst/>
          </a:prstGeom>
        </p:spPr>
        <p:txBody>
          <a:bodyPr anchor="t" rtlCol="false" tIns="0" lIns="0" bIns="0" rIns="0">
            <a:spAutoFit/>
          </a:bodyPr>
          <a:lstStyle/>
          <a:p>
            <a:pPr algn="l" marL="474979" indent="-237490" lvl="1">
              <a:lnSpc>
                <a:spcPts val="3079"/>
              </a:lnSpc>
              <a:spcBef>
                <a:spcPct val="0"/>
              </a:spcBef>
              <a:buFont typeface="Arial"/>
              <a:buChar char="•"/>
            </a:pPr>
            <a:r>
              <a:rPr lang="en-US" sz="2199">
                <a:solidFill>
                  <a:srgbClr val="000000"/>
                </a:solidFill>
                <a:latin typeface="Canva Sans"/>
                <a:ea typeface="Canva Sans"/>
                <a:cs typeface="Canva Sans"/>
                <a:sym typeface="Canva Sans"/>
              </a:rPr>
              <a:t>Most u</a:t>
            </a:r>
            <a:r>
              <a:rPr lang="en-US" sz="2199">
                <a:solidFill>
                  <a:srgbClr val="000000"/>
                </a:solidFill>
                <a:latin typeface="Canva Sans"/>
                <a:ea typeface="Canva Sans"/>
                <a:cs typeface="Canva Sans"/>
                <a:sym typeface="Canva Sans"/>
              </a:rPr>
              <a:t>sers selected the chart/graph icon quickly</a:t>
            </a:r>
          </a:p>
          <a:p>
            <a:pPr algn="l" marL="474979" indent="-237490" lvl="1">
              <a:lnSpc>
                <a:spcPts val="3079"/>
              </a:lnSpc>
              <a:spcBef>
                <a:spcPct val="0"/>
              </a:spcBef>
              <a:buFont typeface="Arial"/>
              <a:buChar char="•"/>
            </a:pPr>
            <a:r>
              <a:rPr lang="en-US" sz="2199">
                <a:solidFill>
                  <a:srgbClr val="000000"/>
                </a:solidFill>
                <a:latin typeface="Canva Sans"/>
                <a:ea typeface="Canva Sans"/>
                <a:cs typeface="Canva Sans"/>
                <a:sym typeface="Canva Sans"/>
              </a:rPr>
              <a:t>E</a:t>
            </a:r>
            <a:r>
              <a:rPr lang="en-US" sz="2199">
                <a:solidFill>
                  <a:srgbClr val="000000"/>
                </a:solidFill>
                <a:latin typeface="Canva Sans"/>
                <a:ea typeface="Canva Sans"/>
                <a:cs typeface="Canva Sans"/>
                <a:sym typeface="Canva Sans"/>
              </a:rPr>
              <a:t>ven uncertain users still reached the correct screen</a:t>
            </a:r>
          </a:p>
          <a:p>
            <a:pPr algn="l">
              <a:lnSpc>
                <a:spcPts val="3079"/>
              </a:lnSpc>
              <a:spcBef>
                <a:spcPct val="0"/>
              </a:spcBef>
            </a:pPr>
          </a:p>
        </p:txBody>
      </p:sp>
      <p:sp>
        <p:nvSpPr>
          <p:cNvPr name="TextBox 25" id="25"/>
          <p:cNvSpPr txBox="true"/>
          <p:nvPr/>
        </p:nvSpPr>
        <p:spPr>
          <a:xfrm rot="0">
            <a:off x="7393532" y="7057502"/>
            <a:ext cx="3513320" cy="2715895"/>
          </a:xfrm>
          <a:prstGeom prst="rect">
            <a:avLst/>
          </a:prstGeom>
        </p:spPr>
        <p:txBody>
          <a:bodyPr anchor="t" rtlCol="false" tIns="0" lIns="0" bIns="0" rIns="0">
            <a:spAutoFit/>
          </a:bodyPr>
          <a:lstStyle/>
          <a:p>
            <a:pPr algn="l" marL="474979" indent="-237490" lvl="1">
              <a:lnSpc>
                <a:spcPts val="3079"/>
              </a:lnSpc>
              <a:spcBef>
                <a:spcPct val="0"/>
              </a:spcBef>
              <a:buFont typeface="Arial"/>
              <a:buChar char="•"/>
            </a:pPr>
            <a:r>
              <a:rPr lang="en-US" sz="2199">
                <a:solidFill>
                  <a:srgbClr val="000000"/>
                </a:solidFill>
                <a:latin typeface="Canva Sans"/>
                <a:ea typeface="Canva Sans"/>
                <a:cs typeface="Canva Sans"/>
                <a:sym typeface="Canva Sans"/>
              </a:rPr>
              <a:t>Summa</a:t>
            </a:r>
            <a:r>
              <a:rPr lang="en-US" sz="2199">
                <a:solidFill>
                  <a:srgbClr val="000000"/>
                </a:solidFill>
                <a:latin typeface="Canva Sans"/>
                <a:ea typeface="Canva Sans"/>
                <a:cs typeface="Canva Sans"/>
                <a:sym typeface="Canva Sans"/>
              </a:rPr>
              <a:t>ry data was easy to read and understand</a:t>
            </a:r>
          </a:p>
          <a:p>
            <a:pPr algn="l" marL="474979" indent="-237490" lvl="1">
              <a:lnSpc>
                <a:spcPts val="3079"/>
              </a:lnSpc>
              <a:spcBef>
                <a:spcPct val="0"/>
              </a:spcBef>
              <a:buFont typeface="Arial"/>
              <a:buChar char="•"/>
            </a:pPr>
            <a:r>
              <a:rPr lang="en-US" sz="2199">
                <a:solidFill>
                  <a:srgbClr val="000000"/>
                </a:solidFill>
                <a:latin typeface="Canva Sans"/>
                <a:ea typeface="Canva Sans"/>
                <a:cs typeface="Canva Sans"/>
                <a:sym typeface="Canva Sans"/>
              </a:rPr>
              <a:t>Us</a:t>
            </a:r>
            <a:r>
              <a:rPr lang="en-US" sz="2199">
                <a:solidFill>
                  <a:srgbClr val="000000"/>
                </a:solidFill>
                <a:latin typeface="Canva Sans"/>
                <a:ea typeface="Canva Sans"/>
                <a:cs typeface="Canva Sans"/>
                <a:sym typeface="Canva Sans"/>
              </a:rPr>
              <a:t>ers described the layout as clean and organized</a:t>
            </a:r>
          </a:p>
          <a:p>
            <a:pPr algn="l">
              <a:lnSpc>
                <a:spcPts val="3079"/>
              </a:lnSpc>
              <a:spcBef>
                <a:spcPct val="0"/>
              </a:spcBef>
            </a:pPr>
          </a:p>
        </p:txBody>
      </p:sp>
      <p:sp>
        <p:nvSpPr>
          <p:cNvPr name="TextBox 26" id="26"/>
          <p:cNvSpPr txBox="true"/>
          <p:nvPr/>
        </p:nvSpPr>
        <p:spPr>
          <a:xfrm rot="0">
            <a:off x="11411677" y="7057502"/>
            <a:ext cx="3628402" cy="2715895"/>
          </a:xfrm>
          <a:prstGeom prst="rect">
            <a:avLst/>
          </a:prstGeom>
        </p:spPr>
        <p:txBody>
          <a:bodyPr anchor="t" rtlCol="false" tIns="0" lIns="0" bIns="0" rIns="0">
            <a:spAutoFit/>
          </a:bodyPr>
          <a:lstStyle/>
          <a:p>
            <a:pPr algn="l" marL="474979" indent="-237490" lvl="1">
              <a:lnSpc>
                <a:spcPts val="3079"/>
              </a:lnSpc>
              <a:spcBef>
                <a:spcPct val="0"/>
              </a:spcBef>
              <a:buFont typeface="Arial"/>
              <a:buChar char="•"/>
            </a:pPr>
            <a:r>
              <a:rPr lang="en-US" sz="2199">
                <a:solidFill>
                  <a:srgbClr val="000000"/>
                </a:solidFill>
                <a:latin typeface="Canva Sans"/>
                <a:ea typeface="Canva Sans"/>
                <a:cs typeface="Canva Sans"/>
                <a:sym typeface="Canva Sans"/>
              </a:rPr>
              <a:t>Som</a:t>
            </a:r>
            <a:r>
              <a:rPr lang="en-US" sz="2199">
                <a:solidFill>
                  <a:srgbClr val="000000"/>
                </a:solidFill>
                <a:latin typeface="Canva Sans"/>
                <a:ea typeface="Canva Sans"/>
                <a:cs typeface="Canva Sans"/>
                <a:sym typeface="Canva Sans"/>
              </a:rPr>
              <a:t>e hesitation about the icon meaning</a:t>
            </a:r>
          </a:p>
          <a:p>
            <a:pPr algn="l" marL="474979" indent="-237490" lvl="1">
              <a:lnSpc>
                <a:spcPts val="3079"/>
              </a:lnSpc>
              <a:spcBef>
                <a:spcPct val="0"/>
              </a:spcBef>
              <a:buFont typeface="Arial"/>
              <a:buChar char="•"/>
            </a:pPr>
            <a:r>
              <a:rPr lang="en-US" sz="2199">
                <a:solidFill>
                  <a:srgbClr val="000000"/>
                </a:solidFill>
                <a:latin typeface="Canva Sans"/>
                <a:ea typeface="Canva Sans"/>
                <a:cs typeface="Canva Sans"/>
                <a:sym typeface="Canva Sans"/>
              </a:rPr>
              <a:t>Did not affect task completion or accuracy</a:t>
            </a:r>
          </a:p>
          <a:p>
            <a:pPr algn="l">
              <a:lnSpc>
                <a:spcPts val="3079"/>
              </a:lnSpc>
              <a:spcBef>
                <a:spcPct val="0"/>
              </a:spcBef>
            </a:pPr>
          </a:p>
          <a:p>
            <a:pPr algn="l">
              <a:lnSpc>
                <a:spcPts val="3079"/>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1520842" y="3046884"/>
            <a:ext cx="3435998" cy="6976645"/>
          </a:xfrm>
          <a:custGeom>
            <a:avLst/>
            <a:gdLst/>
            <a:ahLst/>
            <a:cxnLst/>
            <a:rect r="r" b="b" t="t" l="l"/>
            <a:pathLst>
              <a:path h="6976645" w="3435998">
                <a:moveTo>
                  <a:pt x="0" y="0"/>
                </a:moveTo>
                <a:lnTo>
                  <a:pt x="3435998" y="0"/>
                </a:lnTo>
                <a:lnTo>
                  <a:pt x="3435998" y="6976645"/>
                </a:lnTo>
                <a:lnTo>
                  <a:pt x="0" y="6976645"/>
                </a:lnTo>
                <a:lnTo>
                  <a:pt x="0" y="0"/>
                </a:lnTo>
                <a:close/>
              </a:path>
            </a:pathLst>
          </a:custGeom>
          <a:blipFill>
            <a:blip r:embed="rId2"/>
            <a:stretch>
              <a:fillRect l="0" t="0" r="0" b="0"/>
            </a:stretch>
          </a:blipFill>
        </p:spPr>
      </p:sp>
      <p:sp>
        <p:nvSpPr>
          <p:cNvPr name="Freeform 3" id="3"/>
          <p:cNvSpPr/>
          <p:nvPr/>
        </p:nvSpPr>
        <p:spPr>
          <a:xfrm flipH="false" flipV="false" rot="0">
            <a:off x="5461665" y="3056489"/>
            <a:ext cx="3431267" cy="6967041"/>
          </a:xfrm>
          <a:custGeom>
            <a:avLst/>
            <a:gdLst/>
            <a:ahLst/>
            <a:cxnLst/>
            <a:rect r="r" b="b" t="t" l="l"/>
            <a:pathLst>
              <a:path h="6967041" w="3431267">
                <a:moveTo>
                  <a:pt x="0" y="0"/>
                </a:moveTo>
                <a:lnTo>
                  <a:pt x="3431268" y="0"/>
                </a:lnTo>
                <a:lnTo>
                  <a:pt x="3431268" y="6967040"/>
                </a:lnTo>
                <a:lnTo>
                  <a:pt x="0" y="6967040"/>
                </a:lnTo>
                <a:lnTo>
                  <a:pt x="0" y="0"/>
                </a:lnTo>
                <a:close/>
              </a:path>
            </a:pathLst>
          </a:custGeom>
          <a:blipFill>
            <a:blip r:embed="rId3"/>
            <a:stretch>
              <a:fillRect l="0" t="0" r="0" b="0"/>
            </a:stretch>
          </a:blipFill>
        </p:spPr>
      </p:sp>
      <p:sp>
        <p:nvSpPr>
          <p:cNvPr name="Freeform 4" id="4"/>
          <p:cNvSpPr/>
          <p:nvPr/>
        </p:nvSpPr>
        <p:spPr>
          <a:xfrm flipH="false" flipV="false" rot="0">
            <a:off x="9396412" y="3066093"/>
            <a:ext cx="3431267" cy="6967041"/>
          </a:xfrm>
          <a:custGeom>
            <a:avLst/>
            <a:gdLst/>
            <a:ahLst/>
            <a:cxnLst/>
            <a:rect r="r" b="b" t="t" l="l"/>
            <a:pathLst>
              <a:path h="6967041" w="3431267">
                <a:moveTo>
                  <a:pt x="0" y="0"/>
                </a:moveTo>
                <a:lnTo>
                  <a:pt x="3431268" y="0"/>
                </a:lnTo>
                <a:lnTo>
                  <a:pt x="3431268" y="6967041"/>
                </a:lnTo>
                <a:lnTo>
                  <a:pt x="0" y="6967041"/>
                </a:lnTo>
                <a:lnTo>
                  <a:pt x="0" y="0"/>
                </a:lnTo>
                <a:close/>
              </a:path>
            </a:pathLst>
          </a:custGeom>
          <a:blipFill>
            <a:blip r:embed="rId4"/>
            <a:stretch>
              <a:fillRect l="0" t="0" r="0" b="0"/>
            </a:stretch>
          </a:blipFill>
        </p:spPr>
      </p:sp>
      <p:sp>
        <p:nvSpPr>
          <p:cNvPr name="Freeform 5" id="5"/>
          <p:cNvSpPr/>
          <p:nvPr/>
        </p:nvSpPr>
        <p:spPr>
          <a:xfrm flipH="false" flipV="false" rot="0">
            <a:off x="13331160" y="3056489"/>
            <a:ext cx="3435998" cy="6976645"/>
          </a:xfrm>
          <a:custGeom>
            <a:avLst/>
            <a:gdLst/>
            <a:ahLst/>
            <a:cxnLst/>
            <a:rect r="r" b="b" t="t" l="l"/>
            <a:pathLst>
              <a:path h="6976645" w="3435998">
                <a:moveTo>
                  <a:pt x="0" y="0"/>
                </a:moveTo>
                <a:lnTo>
                  <a:pt x="3435998" y="0"/>
                </a:lnTo>
                <a:lnTo>
                  <a:pt x="3435998" y="6976645"/>
                </a:lnTo>
                <a:lnTo>
                  <a:pt x="0" y="6976645"/>
                </a:lnTo>
                <a:lnTo>
                  <a:pt x="0" y="0"/>
                </a:lnTo>
                <a:close/>
              </a:path>
            </a:pathLst>
          </a:custGeom>
          <a:blipFill>
            <a:blip r:embed="rId5"/>
            <a:stretch>
              <a:fillRect l="0" t="0" r="0" b="0"/>
            </a:stretch>
          </a:blipFill>
        </p:spPr>
      </p:sp>
      <p:sp>
        <p:nvSpPr>
          <p:cNvPr name="TextBox 6" id="6"/>
          <p:cNvSpPr txBox="true"/>
          <p:nvPr/>
        </p:nvSpPr>
        <p:spPr>
          <a:xfrm rot="0">
            <a:off x="4721492" y="809625"/>
            <a:ext cx="8845015"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Task Visual References</a:t>
            </a:r>
          </a:p>
        </p:txBody>
      </p:sp>
      <p:sp>
        <p:nvSpPr>
          <p:cNvPr name="TextBox 7" id="7"/>
          <p:cNvSpPr txBox="true"/>
          <p:nvPr/>
        </p:nvSpPr>
        <p:spPr>
          <a:xfrm rot="0">
            <a:off x="2125358" y="2279376"/>
            <a:ext cx="2226967" cy="479425"/>
          </a:xfrm>
          <a:prstGeom prst="rect">
            <a:avLst/>
          </a:prstGeom>
        </p:spPr>
        <p:txBody>
          <a:bodyPr anchor="t" rtlCol="false" tIns="0" lIns="0" bIns="0" rIns="0">
            <a:spAutoFit/>
          </a:bodyPr>
          <a:lstStyle/>
          <a:p>
            <a:pPr algn="ctr">
              <a:lnSpc>
                <a:spcPts val="3499"/>
              </a:lnSpc>
            </a:pPr>
            <a:r>
              <a:rPr lang="en-US" sz="2499" b="true">
                <a:solidFill>
                  <a:srgbClr val="191919"/>
                </a:solidFill>
                <a:latin typeface="Heading Now 71-78 Bold"/>
                <a:ea typeface="Heading Now 71-78 Bold"/>
                <a:cs typeface="Heading Now 71-78 Bold"/>
                <a:sym typeface="Heading Now 71-78 Bold"/>
              </a:rPr>
              <a:t>Task 1</a:t>
            </a:r>
          </a:p>
        </p:txBody>
      </p:sp>
      <p:sp>
        <p:nvSpPr>
          <p:cNvPr name="TextBox 8" id="8"/>
          <p:cNvSpPr txBox="true"/>
          <p:nvPr/>
        </p:nvSpPr>
        <p:spPr>
          <a:xfrm rot="0">
            <a:off x="6063815" y="2279376"/>
            <a:ext cx="2226967" cy="479425"/>
          </a:xfrm>
          <a:prstGeom prst="rect">
            <a:avLst/>
          </a:prstGeom>
        </p:spPr>
        <p:txBody>
          <a:bodyPr anchor="t" rtlCol="false" tIns="0" lIns="0" bIns="0" rIns="0">
            <a:spAutoFit/>
          </a:bodyPr>
          <a:lstStyle/>
          <a:p>
            <a:pPr algn="ctr">
              <a:lnSpc>
                <a:spcPts val="3499"/>
              </a:lnSpc>
            </a:pPr>
            <a:r>
              <a:rPr lang="en-US" sz="2499" b="true">
                <a:solidFill>
                  <a:srgbClr val="191919"/>
                </a:solidFill>
                <a:latin typeface="Heading Now 71-78 Bold"/>
                <a:ea typeface="Heading Now 71-78 Bold"/>
                <a:cs typeface="Heading Now 71-78 Bold"/>
                <a:sym typeface="Heading Now 71-78 Bold"/>
              </a:rPr>
              <a:t>Task 2</a:t>
            </a:r>
          </a:p>
        </p:txBody>
      </p:sp>
      <p:sp>
        <p:nvSpPr>
          <p:cNvPr name="TextBox 9" id="9"/>
          <p:cNvSpPr txBox="true"/>
          <p:nvPr/>
        </p:nvSpPr>
        <p:spPr>
          <a:xfrm rot="0">
            <a:off x="9998563" y="2279376"/>
            <a:ext cx="2226967" cy="479425"/>
          </a:xfrm>
          <a:prstGeom prst="rect">
            <a:avLst/>
          </a:prstGeom>
        </p:spPr>
        <p:txBody>
          <a:bodyPr anchor="t" rtlCol="false" tIns="0" lIns="0" bIns="0" rIns="0">
            <a:spAutoFit/>
          </a:bodyPr>
          <a:lstStyle/>
          <a:p>
            <a:pPr algn="ctr">
              <a:lnSpc>
                <a:spcPts val="3499"/>
              </a:lnSpc>
            </a:pPr>
            <a:r>
              <a:rPr lang="en-US" sz="2499" b="true">
                <a:solidFill>
                  <a:srgbClr val="191919"/>
                </a:solidFill>
                <a:latin typeface="Heading Now 71-78 Bold"/>
                <a:ea typeface="Heading Now 71-78 Bold"/>
                <a:cs typeface="Heading Now 71-78 Bold"/>
                <a:sym typeface="Heading Now 71-78 Bold"/>
              </a:rPr>
              <a:t>Task 3</a:t>
            </a:r>
          </a:p>
        </p:txBody>
      </p:sp>
      <p:sp>
        <p:nvSpPr>
          <p:cNvPr name="TextBox 10" id="10"/>
          <p:cNvSpPr txBox="true"/>
          <p:nvPr/>
        </p:nvSpPr>
        <p:spPr>
          <a:xfrm rot="0">
            <a:off x="13940030" y="2279376"/>
            <a:ext cx="2226967" cy="479425"/>
          </a:xfrm>
          <a:prstGeom prst="rect">
            <a:avLst/>
          </a:prstGeom>
        </p:spPr>
        <p:txBody>
          <a:bodyPr anchor="t" rtlCol="false" tIns="0" lIns="0" bIns="0" rIns="0">
            <a:spAutoFit/>
          </a:bodyPr>
          <a:lstStyle/>
          <a:p>
            <a:pPr algn="ctr">
              <a:lnSpc>
                <a:spcPts val="3499"/>
              </a:lnSpc>
            </a:pPr>
            <a:r>
              <a:rPr lang="en-US" sz="2499" b="true">
                <a:solidFill>
                  <a:srgbClr val="191919"/>
                </a:solidFill>
                <a:latin typeface="Heading Now 71-78 Bold"/>
                <a:ea typeface="Heading Now 71-78 Bold"/>
                <a:cs typeface="Heading Now 71-78 Bold"/>
                <a:sym typeface="Heading Now 71-78 Bold"/>
              </a:rPr>
              <a:t>Task 4</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1902633" y="3798482"/>
            <a:ext cx="14482734" cy="4489648"/>
          </a:xfrm>
          <a:custGeom>
            <a:avLst/>
            <a:gdLst/>
            <a:ahLst/>
            <a:cxnLst/>
            <a:rect r="r" b="b" t="t" l="l"/>
            <a:pathLst>
              <a:path h="4489648" w="14482734">
                <a:moveTo>
                  <a:pt x="0" y="0"/>
                </a:moveTo>
                <a:lnTo>
                  <a:pt x="14482734" y="0"/>
                </a:lnTo>
                <a:lnTo>
                  <a:pt x="14482734" y="4489648"/>
                </a:lnTo>
                <a:lnTo>
                  <a:pt x="0" y="4489648"/>
                </a:lnTo>
                <a:lnTo>
                  <a:pt x="0" y="0"/>
                </a:lnTo>
                <a:close/>
              </a:path>
            </a:pathLst>
          </a:custGeom>
          <a:blipFill>
            <a:blip r:embed="rId2"/>
            <a:stretch>
              <a:fillRect l="0" t="0" r="0" b="0"/>
            </a:stretch>
          </a:blipFill>
        </p:spPr>
      </p:sp>
      <p:sp>
        <p:nvSpPr>
          <p:cNvPr name="TextBox 3" id="3"/>
          <p:cNvSpPr txBox="true"/>
          <p:nvPr/>
        </p:nvSpPr>
        <p:spPr>
          <a:xfrm rot="0">
            <a:off x="4799246" y="809625"/>
            <a:ext cx="8689509" cy="1863725"/>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Finding Summary Positives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2054311" y="3978766"/>
            <a:ext cx="14179378" cy="4395607"/>
          </a:xfrm>
          <a:custGeom>
            <a:avLst/>
            <a:gdLst/>
            <a:ahLst/>
            <a:cxnLst/>
            <a:rect r="r" b="b" t="t" l="l"/>
            <a:pathLst>
              <a:path h="4395607" w="14179378">
                <a:moveTo>
                  <a:pt x="0" y="0"/>
                </a:moveTo>
                <a:lnTo>
                  <a:pt x="14179378" y="0"/>
                </a:lnTo>
                <a:lnTo>
                  <a:pt x="14179378" y="4395607"/>
                </a:lnTo>
                <a:lnTo>
                  <a:pt x="0" y="4395607"/>
                </a:lnTo>
                <a:lnTo>
                  <a:pt x="0" y="0"/>
                </a:lnTo>
                <a:close/>
              </a:path>
            </a:pathLst>
          </a:custGeom>
          <a:blipFill>
            <a:blip r:embed="rId2"/>
            <a:stretch>
              <a:fillRect l="0" t="0" r="0" b="0"/>
            </a:stretch>
          </a:blipFill>
        </p:spPr>
      </p:sp>
      <p:sp>
        <p:nvSpPr>
          <p:cNvPr name="TextBox 3" id="3"/>
          <p:cNvSpPr txBox="true"/>
          <p:nvPr/>
        </p:nvSpPr>
        <p:spPr>
          <a:xfrm rot="0">
            <a:off x="4799246" y="809625"/>
            <a:ext cx="8689509" cy="1863725"/>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Finding Summary Negatives </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B1B3EB"/>
        </a:solidFill>
      </p:bgPr>
    </p:bg>
    <p:spTree>
      <p:nvGrpSpPr>
        <p:cNvPr id="1" name=""/>
        <p:cNvGrpSpPr/>
        <p:nvPr/>
      </p:nvGrpSpPr>
      <p:grpSpPr>
        <a:xfrm>
          <a:off x="0" y="0"/>
          <a:ext cx="0" cy="0"/>
          <a:chOff x="0" y="0"/>
          <a:chExt cx="0" cy="0"/>
        </a:xfrm>
      </p:grpSpPr>
      <p:sp>
        <p:nvSpPr>
          <p:cNvPr name="TextBox 2" id="2"/>
          <p:cNvSpPr txBox="true"/>
          <p:nvPr/>
        </p:nvSpPr>
        <p:spPr>
          <a:xfrm rot="0">
            <a:off x="3528941" y="809625"/>
            <a:ext cx="11230118"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Recommendations Summary</a:t>
            </a:r>
          </a:p>
        </p:txBody>
      </p:sp>
      <p:sp>
        <p:nvSpPr>
          <p:cNvPr name="TextBox 3" id="3"/>
          <p:cNvSpPr txBox="true"/>
          <p:nvPr/>
        </p:nvSpPr>
        <p:spPr>
          <a:xfrm rot="0">
            <a:off x="2475819" y="2630805"/>
            <a:ext cx="14135174" cy="7656195"/>
          </a:xfrm>
          <a:prstGeom prst="rect">
            <a:avLst/>
          </a:prstGeom>
        </p:spPr>
        <p:txBody>
          <a:bodyPr anchor="t" rtlCol="false" tIns="0" lIns="0" bIns="0" rIns="0">
            <a:spAutoFit/>
          </a:bodyPr>
          <a:lstStyle/>
          <a:p>
            <a:pPr algn="l">
              <a:lnSpc>
                <a:spcPts val="3779"/>
              </a:lnSpc>
              <a:spcBef>
                <a:spcPct val="0"/>
              </a:spcBef>
            </a:pPr>
            <a:r>
              <a:rPr lang="en-US" b="true" sz="2699">
                <a:solidFill>
                  <a:srgbClr val="191919"/>
                </a:solidFill>
                <a:latin typeface="Heading Now 71-78 Bold"/>
                <a:ea typeface="Heading Now 71-78 Bold"/>
                <a:cs typeface="Heading Now 71-78 Bold"/>
                <a:sym typeface="Heading Now 71-78 Bold"/>
              </a:rPr>
              <a:t>Enhance Interaction Design</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Introduce a dedicated Add Chore call to action button to reduce ambiguity</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Provide immediate interaction feedback (success, error, state change, etc.)</a:t>
            </a:r>
          </a:p>
          <a:p>
            <a:pPr algn="l">
              <a:lnSpc>
                <a:spcPts val="3779"/>
              </a:lnSpc>
              <a:spcBef>
                <a:spcPct val="0"/>
              </a:spcBef>
            </a:pPr>
          </a:p>
          <a:p>
            <a:pPr algn="l">
              <a:lnSpc>
                <a:spcPts val="3779"/>
              </a:lnSpc>
              <a:spcBef>
                <a:spcPct val="0"/>
              </a:spcBef>
            </a:pPr>
            <a:r>
              <a:rPr lang="en-US" b="true" sz="2699">
                <a:solidFill>
                  <a:srgbClr val="191919"/>
                </a:solidFill>
                <a:latin typeface="Heading Now 71-78 Bold"/>
                <a:ea typeface="Heading Now 71-78 Bold"/>
                <a:cs typeface="Heading Now 71-78 Bold"/>
                <a:sym typeface="Heading Now 71-78 Bold"/>
              </a:rPr>
              <a:t>Strengthen Navigation &amp; Information Architecture</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Refine icon labeling to improve information scent</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Add a clear return path to reinforce wayfinding and reduce disorientation</a:t>
            </a:r>
          </a:p>
          <a:p>
            <a:pPr algn="l">
              <a:lnSpc>
                <a:spcPts val="3779"/>
              </a:lnSpc>
              <a:spcBef>
                <a:spcPct val="0"/>
              </a:spcBef>
            </a:pPr>
          </a:p>
          <a:p>
            <a:pPr algn="l">
              <a:lnSpc>
                <a:spcPts val="3779"/>
              </a:lnSpc>
              <a:spcBef>
                <a:spcPct val="0"/>
              </a:spcBef>
            </a:pPr>
            <a:r>
              <a:rPr lang="en-US" b="true" sz="2699">
                <a:solidFill>
                  <a:srgbClr val="191919"/>
                </a:solidFill>
                <a:latin typeface="Heading Now 71-78 Bold"/>
                <a:ea typeface="Heading Now 71-78 Bold"/>
                <a:cs typeface="Heading Now 71-78 Bold"/>
                <a:sym typeface="Heading Now 71-78 Bold"/>
              </a:rPr>
              <a:t>Improve System Feedback &amp; Visibility</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Surface subtle status indicators to confirm completed actions</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Differentiate interactive vs. static elements to improve affordance clarity</a:t>
            </a:r>
          </a:p>
          <a:p>
            <a:pPr algn="l">
              <a:lnSpc>
                <a:spcPts val="3779"/>
              </a:lnSpc>
            </a:pPr>
          </a:p>
          <a:p>
            <a:pPr algn="l">
              <a:lnSpc>
                <a:spcPts val="3779"/>
              </a:lnSpc>
            </a:pPr>
            <a:r>
              <a:rPr lang="en-US" b="true" sz="2699">
                <a:solidFill>
                  <a:srgbClr val="191919"/>
                </a:solidFill>
                <a:latin typeface="Heading Now 71-78 Bold"/>
                <a:ea typeface="Heading Now 71-78 Bold"/>
                <a:cs typeface="Heading Now 71-78 Bold"/>
                <a:sym typeface="Heading Now 71-78 Bold"/>
              </a:rPr>
              <a:t>Support Error Prevention</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Reduce ambiguous touch targets to minimize mis-taps and false interactions</a:t>
            </a:r>
          </a:p>
          <a:p>
            <a:pPr algn="l" marL="582930" indent="-291465" lvl="1">
              <a:lnSpc>
                <a:spcPts val="3779"/>
              </a:lnSpc>
              <a:buFont typeface="Arial"/>
              <a:buChar char="•"/>
            </a:pPr>
            <a:r>
              <a:rPr lang="en-US" sz="2699">
                <a:solidFill>
                  <a:srgbClr val="191919"/>
                </a:solidFill>
                <a:latin typeface="Canva Sans"/>
                <a:ea typeface="Canva Sans"/>
                <a:cs typeface="Canva Sans"/>
                <a:sym typeface="Canva Sans"/>
              </a:rPr>
              <a:t>Provide guardrails or hints when a user enters a non-functional or incomplete flow</a:t>
            </a:r>
          </a:p>
          <a:p>
            <a:pPr algn="l">
              <a:lnSpc>
                <a:spcPts val="3779"/>
              </a:lnSpc>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B1B3EB"/>
        </a:solidFill>
      </p:bgPr>
    </p:bg>
    <p:spTree>
      <p:nvGrpSpPr>
        <p:cNvPr id="1" name=""/>
        <p:cNvGrpSpPr/>
        <p:nvPr/>
      </p:nvGrpSpPr>
      <p:grpSpPr>
        <a:xfrm>
          <a:off x="0" y="0"/>
          <a:ext cx="0" cy="0"/>
          <a:chOff x="0" y="0"/>
          <a:chExt cx="0" cy="0"/>
        </a:xfrm>
      </p:grpSpPr>
      <p:sp>
        <p:nvSpPr>
          <p:cNvPr name="TextBox 2" id="2"/>
          <p:cNvSpPr txBox="true"/>
          <p:nvPr/>
        </p:nvSpPr>
        <p:spPr>
          <a:xfrm rot="0">
            <a:off x="3469390" y="809625"/>
            <a:ext cx="11349221"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Table of Contents </a:t>
            </a:r>
          </a:p>
        </p:txBody>
      </p:sp>
      <p:sp>
        <p:nvSpPr>
          <p:cNvPr name="TextBox 3" id="3"/>
          <p:cNvSpPr txBox="true"/>
          <p:nvPr/>
        </p:nvSpPr>
        <p:spPr>
          <a:xfrm rot="0">
            <a:off x="3759194" y="2971163"/>
            <a:ext cx="10769611" cy="5728818"/>
          </a:xfrm>
          <a:prstGeom prst="rect">
            <a:avLst/>
          </a:prstGeom>
        </p:spPr>
        <p:txBody>
          <a:bodyPr anchor="t" rtlCol="false" tIns="0" lIns="0" bIns="0" rIns="0">
            <a:spAutoFit/>
          </a:bodyPr>
          <a:lstStyle/>
          <a:p>
            <a:pPr algn="l">
              <a:lnSpc>
                <a:spcPts val="5013"/>
              </a:lnSpc>
            </a:pPr>
            <a:r>
              <a:rPr lang="en-US" sz="3580" b="true">
                <a:solidFill>
                  <a:srgbClr val="302A9D"/>
                </a:solidFill>
                <a:latin typeface="Heading Now 71-78 Bold"/>
                <a:ea typeface="Heading Now 71-78 Bold"/>
                <a:cs typeface="Heading Now 71-78 Bold"/>
                <a:sym typeface="Heading Now 71-78 Bold"/>
              </a:rPr>
              <a:t>Executive Summary                            03 </a:t>
            </a:r>
          </a:p>
          <a:p>
            <a:pPr algn="l">
              <a:lnSpc>
                <a:spcPts val="5013"/>
              </a:lnSpc>
            </a:pPr>
            <a:r>
              <a:rPr lang="en-US" sz="3580" b="true">
                <a:solidFill>
                  <a:srgbClr val="302A9D"/>
                </a:solidFill>
                <a:latin typeface="Heading Now 71-78 Bold"/>
                <a:ea typeface="Heading Now 71-78 Bold"/>
                <a:cs typeface="Heading Now 71-78 Bold"/>
                <a:sym typeface="Heading Now 71-78 Bold"/>
              </a:rPr>
              <a:t>Introduction                                         04</a:t>
            </a:r>
          </a:p>
          <a:p>
            <a:pPr algn="l">
              <a:lnSpc>
                <a:spcPts val="5013"/>
              </a:lnSpc>
            </a:pPr>
            <a:r>
              <a:rPr lang="en-US" sz="3580" b="true">
                <a:solidFill>
                  <a:srgbClr val="302A9D"/>
                </a:solidFill>
                <a:latin typeface="Heading Now 71-78 Bold"/>
                <a:ea typeface="Heading Now 71-78 Bold"/>
                <a:cs typeface="Heading Now 71-78 Bold"/>
                <a:sym typeface="Heading Now 71-78 Bold"/>
              </a:rPr>
              <a:t>Methodology                                        06</a:t>
            </a:r>
          </a:p>
          <a:p>
            <a:pPr algn="l">
              <a:lnSpc>
                <a:spcPts val="5013"/>
              </a:lnSpc>
            </a:pPr>
            <a:r>
              <a:rPr lang="en-US" sz="3580" b="true">
                <a:solidFill>
                  <a:srgbClr val="302A9D"/>
                </a:solidFill>
                <a:latin typeface="Heading Now 71-78 Bold"/>
                <a:ea typeface="Heading Now 71-78 Bold"/>
                <a:cs typeface="Heading Now 71-78 Bold"/>
                <a:sym typeface="Heading Now 71-78 Bold"/>
              </a:rPr>
              <a:t>T</a:t>
            </a:r>
            <a:r>
              <a:rPr lang="en-US" sz="3580" b="true">
                <a:solidFill>
                  <a:srgbClr val="302A9D"/>
                </a:solidFill>
                <a:latin typeface="Heading Now 71-78 Bold"/>
                <a:ea typeface="Heading Now 71-78 Bold"/>
                <a:cs typeface="Heading Now 71-78 Bold"/>
                <a:sym typeface="Heading Now 71-78 Bold"/>
              </a:rPr>
              <a:t>ask One Findings                                12</a:t>
            </a:r>
          </a:p>
          <a:p>
            <a:pPr algn="l">
              <a:lnSpc>
                <a:spcPts val="5013"/>
              </a:lnSpc>
            </a:pPr>
            <a:r>
              <a:rPr lang="en-US" sz="3580" b="true">
                <a:solidFill>
                  <a:srgbClr val="302A9D"/>
                </a:solidFill>
                <a:latin typeface="Heading Now 71-78 Bold"/>
                <a:ea typeface="Heading Now 71-78 Bold"/>
                <a:cs typeface="Heading Now 71-78 Bold"/>
                <a:sym typeface="Heading Now 71-78 Bold"/>
              </a:rPr>
              <a:t>Task Two Findings                                13 </a:t>
            </a:r>
          </a:p>
          <a:p>
            <a:pPr algn="l">
              <a:lnSpc>
                <a:spcPts val="5013"/>
              </a:lnSpc>
            </a:pPr>
            <a:r>
              <a:rPr lang="en-US" sz="3580" b="true">
                <a:solidFill>
                  <a:srgbClr val="302A9D"/>
                </a:solidFill>
                <a:latin typeface="Heading Now 71-78 Bold"/>
                <a:ea typeface="Heading Now 71-78 Bold"/>
                <a:cs typeface="Heading Now 71-78 Bold"/>
                <a:sym typeface="Heading Now 71-78 Bold"/>
              </a:rPr>
              <a:t>Task Three Findings                             14</a:t>
            </a:r>
          </a:p>
          <a:p>
            <a:pPr algn="l">
              <a:lnSpc>
                <a:spcPts val="5013"/>
              </a:lnSpc>
            </a:pPr>
            <a:r>
              <a:rPr lang="en-US" sz="3580" b="true">
                <a:solidFill>
                  <a:srgbClr val="302A9D"/>
                </a:solidFill>
                <a:latin typeface="Heading Now 71-78 Bold"/>
                <a:ea typeface="Heading Now 71-78 Bold"/>
                <a:cs typeface="Heading Now 71-78 Bold"/>
                <a:sym typeface="Heading Now 71-78 Bold"/>
              </a:rPr>
              <a:t>Task Four Findings                               15</a:t>
            </a:r>
          </a:p>
          <a:p>
            <a:pPr algn="l">
              <a:lnSpc>
                <a:spcPts val="5013"/>
              </a:lnSpc>
            </a:pPr>
            <a:r>
              <a:rPr lang="en-US" sz="3580" b="true">
                <a:solidFill>
                  <a:srgbClr val="302A9D"/>
                </a:solidFill>
                <a:latin typeface="Heading Now 71-78 Bold"/>
                <a:ea typeface="Heading Now 71-78 Bold"/>
                <a:cs typeface="Heading Now 71-78 Bold"/>
                <a:sym typeface="Heading Now 71-78 Bold"/>
              </a:rPr>
              <a:t>Recommendations                               18</a:t>
            </a:r>
          </a:p>
          <a:p>
            <a:pPr algn="l">
              <a:lnSpc>
                <a:spcPts val="5013"/>
              </a:lnSpc>
            </a:pPr>
            <a:r>
              <a:rPr lang="en-US" sz="3580" b="true">
                <a:solidFill>
                  <a:srgbClr val="302A9D"/>
                </a:solidFill>
                <a:latin typeface="Heading Now 71-78 Bold"/>
                <a:ea typeface="Heading Now 71-78 Bold"/>
                <a:cs typeface="Heading Now 71-78 Bold"/>
                <a:sym typeface="Heading Now 71-78 Bold"/>
              </a:rPr>
              <a:t>Next Steps                                            19</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B1B3EB"/>
        </a:solidFill>
      </p:bgPr>
    </p:bg>
    <p:spTree>
      <p:nvGrpSpPr>
        <p:cNvPr id="1" name=""/>
        <p:cNvGrpSpPr/>
        <p:nvPr/>
      </p:nvGrpSpPr>
      <p:grpSpPr>
        <a:xfrm>
          <a:off x="0" y="0"/>
          <a:ext cx="0" cy="0"/>
          <a:chOff x="0" y="0"/>
          <a:chExt cx="0" cy="0"/>
        </a:xfrm>
      </p:grpSpPr>
      <p:sp>
        <p:nvSpPr>
          <p:cNvPr name="TextBox 2" id="2"/>
          <p:cNvSpPr txBox="true"/>
          <p:nvPr/>
        </p:nvSpPr>
        <p:spPr>
          <a:xfrm rot="0">
            <a:off x="5133482" y="809625"/>
            <a:ext cx="8021035"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Next Steps</a:t>
            </a:r>
          </a:p>
        </p:txBody>
      </p:sp>
      <p:sp>
        <p:nvSpPr>
          <p:cNvPr name="TextBox 3" id="3"/>
          <p:cNvSpPr txBox="true"/>
          <p:nvPr/>
        </p:nvSpPr>
        <p:spPr>
          <a:xfrm rot="0">
            <a:off x="1655351" y="2386416"/>
            <a:ext cx="14977299" cy="7150657"/>
          </a:xfrm>
          <a:prstGeom prst="rect">
            <a:avLst/>
          </a:prstGeom>
        </p:spPr>
        <p:txBody>
          <a:bodyPr anchor="t" rtlCol="false" tIns="0" lIns="0" bIns="0" rIns="0">
            <a:spAutoFit/>
          </a:bodyPr>
          <a:lstStyle/>
          <a:p>
            <a:pPr algn="ctr">
              <a:lnSpc>
                <a:spcPts val="3779"/>
              </a:lnSpc>
            </a:pPr>
          </a:p>
          <a:p>
            <a:pPr algn="l">
              <a:lnSpc>
                <a:spcPts val="3779"/>
              </a:lnSpc>
            </a:pPr>
            <a:r>
              <a:rPr lang="en-US" sz="2700">
                <a:solidFill>
                  <a:srgbClr val="000000"/>
                </a:solidFill>
                <a:latin typeface="Canva Sans"/>
                <a:ea typeface="Canva Sans"/>
                <a:cs typeface="Canva Sans"/>
                <a:sym typeface="Canva Sans"/>
              </a:rPr>
              <a:t>Moving forward, we gained several valuable insights that will shape the final version of our app. One key takeaway is the importance of ensuring the app is clear and usable for all users, not just those familiar with technology.</a:t>
            </a:r>
          </a:p>
          <a:p>
            <a:pPr algn="l">
              <a:lnSpc>
                <a:spcPts val="3779"/>
              </a:lnSpc>
            </a:pPr>
          </a:p>
          <a:p>
            <a:pPr algn="l">
              <a:lnSpc>
                <a:spcPts val="3779"/>
              </a:lnSpc>
            </a:pPr>
            <a:r>
              <a:rPr lang="en-US" sz="2700">
                <a:solidFill>
                  <a:srgbClr val="000000"/>
                </a:solidFill>
                <a:latin typeface="Canva Sans"/>
                <a:ea typeface="Canva Sans"/>
                <a:cs typeface="Canva Sans"/>
                <a:sym typeface="Canva Sans"/>
              </a:rPr>
              <a:t>We also realized that when asking users to complete tasks, we need to either design flows that are fully functional or clearly communicate when features are only partially implemented. This caused confusion during unmoderated testing since we weren’t present to clarify prototype limitations.</a:t>
            </a:r>
          </a:p>
          <a:p>
            <a:pPr algn="l">
              <a:lnSpc>
                <a:spcPts val="3779"/>
              </a:lnSpc>
            </a:pPr>
          </a:p>
          <a:p>
            <a:pPr algn="l">
              <a:lnSpc>
                <a:spcPts val="3779"/>
              </a:lnSpc>
            </a:pPr>
            <a:r>
              <a:rPr lang="en-US" sz="2700">
                <a:solidFill>
                  <a:srgbClr val="000000"/>
                </a:solidFill>
                <a:latin typeface="Canva Sans"/>
                <a:ea typeface="Canva Sans"/>
                <a:cs typeface="Canva Sans"/>
                <a:sym typeface="Canva Sans"/>
              </a:rPr>
              <a:t>These insights will guide how we structure future tests and how we refine the app as we move toward final development. Overall, the feedback from both testing methods was extremely valuable, and we look forward to applying it in the next iteration.</a:t>
            </a:r>
          </a:p>
          <a:p>
            <a:pPr algn="ctr">
              <a:lnSpc>
                <a:spcPts val="3858"/>
              </a:lnSpc>
            </a:pPr>
          </a:p>
          <a:p>
            <a:pPr algn="ctr">
              <a:lnSpc>
                <a:spcPts val="3858"/>
              </a:lnSpc>
              <a:spcBef>
                <a:spcPct val="0"/>
              </a:spcBef>
            </a:pPr>
            <a:r>
              <a:rPr lang="en-US" sz="2756">
                <a:solidFill>
                  <a:srgbClr val="191919"/>
                </a:solidFill>
                <a:latin typeface="Canva Sans"/>
                <a:ea typeface="Canva Sans"/>
                <a:cs typeface="Canva Sans"/>
                <a:sym typeface="Canva Sans"/>
              </a:rPr>
              <a:t> </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B1B3EB"/>
        </a:solidFill>
      </p:bgPr>
    </p:bg>
    <p:spTree>
      <p:nvGrpSpPr>
        <p:cNvPr id="1" name=""/>
        <p:cNvGrpSpPr/>
        <p:nvPr/>
      </p:nvGrpSpPr>
      <p:grpSpPr>
        <a:xfrm>
          <a:off x="0" y="0"/>
          <a:ext cx="0" cy="0"/>
          <a:chOff x="0" y="0"/>
          <a:chExt cx="0" cy="0"/>
        </a:xfrm>
      </p:grpSpPr>
      <p:sp>
        <p:nvSpPr>
          <p:cNvPr name="TextBox 2" id="2"/>
          <p:cNvSpPr txBox="true"/>
          <p:nvPr/>
        </p:nvSpPr>
        <p:spPr>
          <a:xfrm rot="0">
            <a:off x="3469390" y="809625"/>
            <a:ext cx="11349221"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Executive Summary</a:t>
            </a:r>
          </a:p>
        </p:txBody>
      </p:sp>
      <p:sp>
        <p:nvSpPr>
          <p:cNvPr name="TextBox 3" id="3"/>
          <p:cNvSpPr txBox="true"/>
          <p:nvPr/>
        </p:nvSpPr>
        <p:spPr>
          <a:xfrm rot="0">
            <a:off x="1655351" y="2393890"/>
            <a:ext cx="14977299" cy="7608570"/>
          </a:xfrm>
          <a:prstGeom prst="rect">
            <a:avLst/>
          </a:prstGeom>
        </p:spPr>
        <p:txBody>
          <a:bodyPr anchor="t" rtlCol="false" tIns="0" lIns="0" bIns="0" rIns="0">
            <a:spAutoFit/>
          </a:bodyPr>
          <a:lstStyle/>
          <a:p>
            <a:pPr algn="l">
              <a:lnSpc>
                <a:spcPts val="3779"/>
              </a:lnSpc>
            </a:pPr>
            <a:r>
              <a:rPr lang="en-US" sz="2700">
                <a:solidFill>
                  <a:srgbClr val="000000"/>
                </a:solidFill>
                <a:latin typeface="Canva Sans"/>
                <a:ea typeface="Canva Sans"/>
                <a:cs typeface="Canva Sans"/>
                <a:sym typeface="Canva Sans"/>
              </a:rPr>
              <a:t>This report summarizes the findings from user testing conducted on our app, Roomeo. We carried out both moderated and unmoderated testing to gather a broad range of insights. In total, we completed four moderated tests, along with two unmoderated tests through Userology and five through UserTesting. This combination provided substantial data and valuable feedback for improving our app.</a:t>
            </a:r>
          </a:p>
          <a:p>
            <a:pPr algn="l">
              <a:lnSpc>
                <a:spcPts val="3779"/>
              </a:lnSpc>
            </a:pPr>
          </a:p>
          <a:p>
            <a:pPr algn="l">
              <a:lnSpc>
                <a:spcPts val="3779"/>
              </a:lnSpc>
            </a:pPr>
            <a:r>
              <a:rPr lang="en-US" sz="2700">
                <a:solidFill>
                  <a:srgbClr val="000000"/>
                </a:solidFill>
                <a:latin typeface="Canva Sans"/>
                <a:ea typeface="Canva Sans"/>
                <a:cs typeface="Canva Sans"/>
                <a:sym typeface="Canva Sans"/>
              </a:rPr>
              <a:t>Overall, the most significant takeaway was that users would genuinely use Roomeo and found clear value in its purpose. An encouraging result for our team as we work to create a useful and relevant product. Additionally, testing revealed opportunities to clarify certain wording within the app and to improve the visibility of interactive elements. This was especially notable within the chore-tracking feature, where users indicated that clickable sections could be made more intuitive to support a smoother flow.</a:t>
            </a:r>
          </a:p>
          <a:p>
            <a:pPr algn="l">
              <a:lnSpc>
                <a:spcPts val="3779"/>
              </a:lnSpc>
            </a:pPr>
          </a:p>
          <a:p>
            <a:pPr algn="l">
              <a:lnSpc>
                <a:spcPts val="3779"/>
              </a:lnSpc>
            </a:pPr>
            <a:r>
              <a:rPr lang="en-US" sz="2700">
                <a:solidFill>
                  <a:srgbClr val="000000"/>
                </a:solidFill>
                <a:latin typeface="Canva Sans"/>
                <a:ea typeface="Canva Sans"/>
                <a:cs typeface="Canva Sans"/>
                <a:sym typeface="Canva Sans"/>
              </a:rPr>
              <a:t>These insights offer actionable direction for refining Roomeo and enhancing the overall user experience.</a:t>
            </a:r>
          </a:p>
          <a:p>
            <a:pPr algn="ctr">
              <a:lnSpc>
                <a:spcPts val="3779"/>
              </a:lnSpc>
              <a:spcBef>
                <a:spcPct val="0"/>
              </a:spcBef>
            </a:pPr>
            <a:r>
              <a:rPr lang="en-US" sz="2700">
                <a:solidFill>
                  <a:srgbClr val="000000"/>
                </a:solidFill>
                <a:latin typeface="Canva Sans"/>
                <a:ea typeface="Canva Sans"/>
                <a:cs typeface="Canva Sans"/>
                <a:sym typeface="Canva Sans"/>
              </a:rPr>
              <a:t> </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B1B3EB"/>
        </a:solidFill>
      </p:bgPr>
    </p:bg>
    <p:spTree>
      <p:nvGrpSpPr>
        <p:cNvPr id="1" name=""/>
        <p:cNvGrpSpPr/>
        <p:nvPr/>
      </p:nvGrpSpPr>
      <p:grpSpPr>
        <a:xfrm>
          <a:off x="0" y="0"/>
          <a:ext cx="0" cy="0"/>
          <a:chOff x="0" y="0"/>
          <a:chExt cx="0" cy="0"/>
        </a:xfrm>
      </p:grpSpPr>
      <p:sp>
        <p:nvSpPr>
          <p:cNvPr name="TextBox 2" id="2"/>
          <p:cNvSpPr txBox="true"/>
          <p:nvPr/>
        </p:nvSpPr>
        <p:spPr>
          <a:xfrm rot="0">
            <a:off x="3469390" y="809625"/>
            <a:ext cx="11349221"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Introduction</a:t>
            </a:r>
          </a:p>
        </p:txBody>
      </p:sp>
      <p:sp>
        <p:nvSpPr>
          <p:cNvPr name="TextBox 3" id="3"/>
          <p:cNvSpPr txBox="true"/>
          <p:nvPr/>
        </p:nvSpPr>
        <p:spPr>
          <a:xfrm rot="0">
            <a:off x="1419115" y="2977515"/>
            <a:ext cx="15449770" cy="6656070"/>
          </a:xfrm>
          <a:prstGeom prst="rect">
            <a:avLst/>
          </a:prstGeom>
        </p:spPr>
        <p:txBody>
          <a:bodyPr anchor="t" rtlCol="false" tIns="0" lIns="0" bIns="0" rIns="0">
            <a:spAutoFit/>
          </a:bodyPr>
          <a:lstStyle/>
          <a:p>
            <a:pPr algn="l">
              <a:lnSpc>
                <a:spcPts val="3779"/>
              </a:lnSpc>
              <a:spcBef>
                <a:spcPct val="0"/>
              </a:spcBef>
            </a:pPr>
            <a:r>
              <a:rPr lang="en-US" sz="2700">
                <a:solidFill>
                  <a:srgbClr val="000000"/>
                </a:solidFill>
                <a:latin typeface="Canva Sans"/>
                <a:ea typeface="Canva Sans"/>
                <a:cs typeface="Canva Sans"/>
                <a:sym typeface="Canva Sans"/>
              </a:rPr>
              <a:t>Roommates often struggle with managing shared spaces, dividing chores, and handling financial resp</a:t>
            </a:r>
            <a:r>
              <a:rPr lang="en-US" sz="2700">
                <a:solidFill>
                  <a:srgbClr val="000000"/>
                </a:solidFill>
                <a:latin typeface="Canva Sans"/>
                <a:ea typeface="Canva Sans"/>
                <a:cs typeface="Canva Sans"/>
                <a:sym typeface="Canva Sans"/>
              </a:rPr>
              <a:t>onsibilities like rent and utilities. These challenges can lead to tension, miscommunication, and frustration in the household.</a:t>
            </a:r>
          </a:p>
          <a:p>
            <a:pPr algn="l">
              <a:lnSpc>
                <a:spcPts val="3779"/>
              </a:lnSpc>
              <a:spcBef>
                <a:spcPct val="0"/>
              </a:spcBef>
            </a:pPr>
          </a:p>
          <a:p>
            <a:pPr algn="l">
              <a:lnSpc>
                <a:spcPts val="3779"/>
              </a:lnSpc>
              <a:spcBef>
                <a:spcPct val="0"/>
              </a:spcBef>
            </a:pPr>
            <a:r>
              <a:rPr lang="en-US" sz="2700">
                <a:solidFill>
                  <a:srgbClr val="000000"/>
                </a:solidFill>
                <a:latin typeface="Canva Sans"/>
                <a:ea typeface="Canva Sans"/>
                <a:cs typeface="Canva Sans"/>
                <a:sym typeface="Canva Sans"/>
              </a:rPr>
              <a:t>While there are apps designed for budgeting or task management individually, there is currently no unified solution that supports both shared expenses and household responsibilities in one place. Our project proposes a single platform that combines task distribution, expense tracking, and communication tools to help roommates manage responsibilities collaboratively and reduce conflict.</a:t>
            </a:r>
          </a:p>
          <a:p>
            <a:pPr algn="l">
              <a:lnSpc>
                <a:spcPts val="3779"/>
              </a:lnSpc>
              <a:spcBef>
                <a:spcPct val="0"/>
              </a:spcBef>
            </a:pPr>
          </a:p>
          <a:p>
            <a:pPr algn="l">
              <a:lnSpc>
                <a:spcPts val="3779"/>
              </a:lnSpc>
              <a:spcBef>
                <a:spcPct val="0"/>
              </a:spcBef>
            </a:pPr>
            <a:r>
              <a:rPr lang="en-US" sz="2700">
                <a:solidFill>
                  <a:srgbClr val="000000"/>
                </a:solidFill>
                <a:latin typeface="Canva Sans"/>
                <a:ea typeface="Canva Sans"/>
                <a:cs typeface="Canva Sans"/>
                <a:sym typeface="Canva Sans"/>
              </a:rPr>
              <a:t>This design is especially impactful for students and young adults balancing academics, work, and social lives. It provides a structured yet flexible system to support a more organized, fair, and harmonious living environment.</a:t>
            </a:r>
          </a:p>
          <a:p>
            <a:pPr algn="l">
              <a:lnSpc>
                <a:spcPts val="377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1684161" y="3255920"/>
            <a:ext cx="7459839" cy="5167634"/>
          </a:xfrm>
          <a:custGeom>
            <a:avLst/>
            <a:gdLst/>
            <a:ahLst/>
            <a:cxnLst/>
            <a:rect r="r" b="b" t="t" l="l"/>
            <a:pathLst>
              <a:path h="5167634" w="7459839">
                <a:moveTo>
                  <a:pt x="0" y="0"/>
                </a:moveTo>
                <a:lnTo>
                  <a:pt x="7459839" y="0"/>
                </a:lnTo>
                <a:lnTo>
                  <a:pt x="7459839" y="5167634"/>
                </a:lnTo>
                <a:lnTo>
                  <a:pt x="0" y="51676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690251" y="2370640"/>
            <a:ext cx="5583122" cy="885280"/>
            <a:chOff x="0" y="0"/>
            <a:chExt cx="1381972" cy="219130"/>
          </a:xfrm>
        </p:grpSpPr>
        <p:sp>
          <p:nvSpPr>
            <p:cNvPr name="Freeform 4" id="4"/>
            <p:cNvSpPr/>
            <p:nvPr/>
          </p:nvSpPr>
          <p:spPr>
            <a:xfrm flipH="false" flipV="false" rot="0">
              <a:off x="0" y="0"/>
              <a:ext cx="1381972" cy="219130"/>
            </a:xfrm>
            <a:custGeom>
              <a:avLst/>
              <a:gdLst/>
              <a:ahLst/>
              <a:cxnLst/>
              <a:rect r="r" b="b" t="t" l="l"/>
              <a:pathLst>
                <a:path h="219130" w="1381972">
                  <a:moveTo>
                    <a:pt x="20800" y="0"/>
                  </a:moveTo>
                  <a:lnTo>
                    <a:pt x="1361172" y="0"/>
                  </a:lnTo>
                  <a:cubicBezTo>
                    <a:pt x="1366689" y="0"/>
                    <a:pt x="1371979" y="2191"/>
                    <a:pt x="1375880" y="6092"/>
                  </a:cubicBezTo>
                  <a:cubicBezTo>
                    <a:pt x="1379781" y="9993"/>
                    <a:pt x="1381972" y="15283"/>
                    <a:pt x="1381972" y="20800"/>
                  </a:cubicBezTo>
                  <a:lnTo>
                    <a:pt x="1381972" y="198330"/>
                  </a:lnTo>
                  <a:cubicBezTo>
                    <a:pt x="1381972" y="209818"/>
                    <a:pt x="1372660" y="219130"/>
                    <a:pt x="1361172" y="219130"/>
                  </a:cubicBezTo>
                  <a:lnTo>
                    <a:pt x="20800" y="219130"/>
                  </a:lnTo>
                  <a:cubicBezTo>
                    <a:pt x="9312" y="219130"/>
                    <a:pt x="0" y="209818"/>
                    <a:pt x="0" y="198330"/>
                  </a:cubicBezTo>
                  <a:lnTo>
                    <a:pt x="0" y="20800"/>
                  </a:lnTo>
                  <a:cubicBezTo>
                    <a:pt x="0" y="9312"/>
                    <a:pt x="9312" y="0"/>
                    <a:pt x="20800" y="0"/>
                  </a:cubicBezTo>
                  <a:close/>
                </a:path>
              </a:pathLst>
            </a:custGeom>
            <a:solidFill>
              <a:srgbClr val="4F46E5"/>
            </a:solidFill>
          </p:spPr>
        </p:sp>
        <p:sp>
          <p:nvSpPr>
            <p:cNvPr name="TextBox 5" id="5"/>
            <p:cNvSpPr txBox="true"/>
            <p:nvPr/>
          </p:nvSpPr>
          <p:spPr>
            <a:xfrm>
              <a:off x="0" y="-38100"/>
              <a:ext cx="1381972" cy="25723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022320" y="809625"/>
            <a:ext cx="12243360"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Objectives</a:t>
            </a:r>
          </a:p>
        </p:txBody>
      </p:sp>
      <p:sp>
        <p:nvSpPr>
          <p:cNvPr name="TextBox 7" id="7"/>
          <p:cNvSpPr txBox="true"/>
          <p:nvPr/>
        </p:nvSpPr>
        <p:spPr>
          <a:xfrm rot="0">
            <a:off x="11829728" y="2509187"/>
            <a:ext cx="4059699" cy="479425"/>
          </a:xfrm>
          <a:prstGeom prst="rect">
            <a:avLst/>
          </a:prstGeom>
        </p:spPr>
        <p:txBody>
          <a:bodyPr anchor="t" rtlCol="false" tIns="0" lIns="0" bIns="0" rIns="0">
            <a:spAutoFit/>
          </a:bodyPr>
          <a:lstStyle/>
          <a:p>
            <a:pPr algn="l">
              <a:lnSpc>
                <a:spcPts val="3499"/>
              </a:lnSpc>
            </a:pPr>
            <a:r>
              <a:rPr lang="en-US" sz="2499" b="true">
                <a:solidFill>
                  <a:srgbClr val="FFFFFF"/>
                </a:solidFill>
                <a:latin typeface="Heading Now 71-78 Bold"/>
                <a:ea typeface="Heading Now 71-78 Bold"/>
                <a:cs typeface="Heading Now 71-78 Bold"/>
                <a:sym typeface="Heading Now 71-78 Bold"/>
              </a:rPr>
              <a:t>See payment details</a:t>
            </a:r>
          </a:p>
        </p:txBody>
      </p:sp>
      <p:grpSp>
        <p:nvGrpSpPr>
          <p:cNvPr name="Group 8" id="8"/>
          <p:cNvGrpSpPr/>
          <p:nvPr/>
        </p:nvGrpSpPr>
        <p:grpSpPr>
          <a:xfrm rot="0">
            <a:off x="10836312" y="2491961"/>
            <a:ext cx="854539" cy="642639"/>
            <a:chOff x="0" y="0"/>
            <a:chExt cx="211521" cy="159070"/>
          </a:xfrm>
        </p:grpSpPr>
        <p:sp>
          <p:nvSpPr>
            <p:cNvPr name="Freeform 9" id="9"/>
            <p:cNvSpPr/>
            <p:nvPr/>
          </p:nvSpPr>
          <p:spPr>
            <a:xfrm flipH="false" flipV="false" rot="0">
              <a:off x="0" y="0"/>
              <a:ext cx="211521" cy="159070"/>
            </a:xfrm>
            <a:custGeom>
              <a:avLst/>
              <a:gdLst/>
              <a:ahLst/>
              <a:cxnLst/>
              <a:rect r="r" b="b" t="t" l="l"/>
              <a:pathLst>
                <a:path h="159070" w="211521">
                  <a:moveTo>
                    <a:pt x="79535" y="0"/>
                  </a:moveTo>
                  <a:lnTo>
                    <a:pt x="131986" y="0"/>
                  </a:lnTo>
                  <a:cubicBezTo>
                    <a:pt x="175912" y="0"/>
                    <a:pt x="211521" y="35609"/>
                    <a:pt x="211521" y="79535"/>
                  </a:cubicBezTo>
                  <a:lnTo>
                    <a:pt x="211521" y="79535"/>
                  </a:lnTo>
                  <a:cubicBezTo>
                    <a:pt x="211521" y="100629"/>
                    <a:pt x="203142" y="120859"/>
                    <a:pt x="188226" y="135775"/>
                  </a:cubicBezTo>
                  <a:cubicBezTo>
                    <a:pt x="173310" y="150691"/>
                    <a:pt x="153080" y="159070"/>
                    <a:pt x="131986" y="159070"/>
                  </a:cubicBezTo>
                  <a:lnTo>
                    <a:pt x="79535" y="159070"/>
                  </a:lnTo>
                  <a:cubicBezTo>
                    <a:pt x="35609" y="159070"/>
                    <a:pt x="0" y="123461"/>
                    <a:pt x="0" y="79535"/>
                  </a:cubicBezTo>
                  <a:lnTo>
                    <a:pt x="0" y="79535"/>
                  </a:lnTo>
                  <a:cubicBezTo>
                    <a:pt x="0" y="35609"/>
                    <a:pt x="35609" y="0"/>
                    <a:pt x="79535" y="0"/>
                  </a:cubicBezTo>
                  <a:close/>
                </a:path>
              </a:pathLst>
            </a:custGeom>
            <a:solidFill>
              <a:srgbClr val="C6C3FF"/>
            </a:solidFill>
          </p:spPr>
        </p:sp>
        <p:sp>
          <p:nvSpPr>
            <p:cNvPr name="TextBox 10" id="10"/>
            <p:cNvSpPr txBox="true"/>
            <p:nvPr/>
          </p:nvSpPr>
          <p:spPr>
            <a:xfrm>
              <a:off x="0" y="-38100"/>
              <a:ext cx="211521" cy="19717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690251" y="3492854"/>
            <a:ext cx="5583122" cy="1225227"/>
          </a:xfrm>
          <a:prstGeom prst="rect">
            <a:avLst/>
          </a:prstGeom>
        </p:spPr>
        <p:txBody>
          <a:bodyPr anchor="t" rtlCol="false" tIns="0" lIns="0" bIns="0" rIns="0">
            <a:spAutoFit/>
          </a:bodyPr>
          <a:lstStyle/>
          <a:p>
            <a:pPr algn="l">
              <a:lnSpc>
                <a:spcPts val="3277"/>
              </a:lnSpc>
            </a:pPr>
            <a:r>
              <a:rPr lang="en-US" sz="2340">
                <a:solidFill>
                  <a:srgbClr val="000000"/>
                </a:solidFill>
                <a:latin typeface="Canva Sans"/>
                <a:ea typeface="Canva Sans"/>
                <a:cs typeface="Canva Sans"/>
                <a:sym typeface="Canva Sans"/>
              </a:rPr>
              <a:t>Be able to view what each roommate owes for each type of payment needed in their apartment</a:t>
            </a:r>
          </a:p>
        </p:txBody>
      </p:sp>
      <p:grpSp>
        <p:nvGrpSpPr>
          <p:cNvPr name="Group 12" id="12"/>
          <p:cNvGrpSpPr/>
          <p:nvPr/>
        </p:nvGrpSpPr>
        <p:grpSpPr>
          <a:xfrm rot="0">
            <a:off x="10690251" y="4935007"/>
            <a:ext cx="5344061" cy="885280"/>
            <a:chOff x="0" y="0"/>
            <a:chExt cx="1322798" cy="219130"/>
          </a:xfrm>
        </p:grpSpPr>
        <p:sp>
          <p:nvSpPr>
            <p:cNvPr name="Freeform 13" id="13"/>
            <p:cNvSpPr/>
            <p:nvPr/>
          </p:nvSpPr>
          <p:spPr>
            <a:xfrm flipH="false" flipV="false" rot="0">
              <a:off x="0" y="0"/>
              <a:ext cx="1322798" cy="219130"/>
            </a:xfrm>
            <a:custGeom>
              <a:avLst/>
              <a:gdLst/>
              <a:ahLst/>
              <a:cxnLst/>
              <a:rect r="r" b="b" t="t" l="l"/>
              <a:pathLst>
                <a:path h="219130" w="1322798">
                  <a:moveTo>
                    <a:pt x="21730" y="0"/>
                  </a:moveTo>
                  <a:lnTo>
                    <a:pt x="1301068" y="0"/>
                  </a:lnTo>
                  <a:cubicBezTo>
                    <a:pt x="1313069" y="0"/>
                    <a:pt x="1322798" y="9729"/>
                    <a:pt x="1322798" y="21730"/>
                  </a:cubicBezTo>
                  <a:lnTo>
                    <a:pt x="1322798" y="197400"/>
                  </a:lnTo>
                  <a:cubicBezTo>
                    <a:pt x="1322798" y="209401"/>
                    <a:pt x="1313069" y="219130"/>
                    <a:pt x="1301068" y="219130"/>
                  </a:cubicBezTo>
                  <a:lnTo>
                    <a:pt x="21730" y="219130"/>
                  </a:lnTo>
                  <a:cubicBezTo>
                    <a:pt x="9729" y="219130"/>
                    <a:pt x="0" y="209401"/>
                    <a:pt x="0" y="197400"/>
                  </a:cubicBezTo>
                  <a:lnTo>
                    <a:pt x="0" y="21730"/>
                  </a:lnTo>
                  <a:cubicBezTo>
                    <a:pt x="0" y="9729"/>
                    <a:pt x="9729" y="0"/>
                    <a:pt x="21730" y="0"/>
                  </a:cubicBezTo>
                  <a:close/>
                </a:path>
              </a:pathLst>
            </a:custGeom>
            <a:solidFill>
              <a:srgbClr val="7F78EB"/>
            </a:solidFill>
          </p:spPr>
        </p:sp>
        <p:sp>
          <p:nvSpPr>
            <p:cNvPr name="TextBox 14" id="14"/>
            <p:cNvSpPr txBox="true"/>
            <p:nvPr/>
          </p:nvSpPr>
          <p:spPr>
            <a:xfrm>
              <a:off x="0" y="-38100"/>
              <a:ext cx="1322798" cy="25723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11829728" y="5103621"/>
            <a:ext cx="3737766" cy="479425"/>
          </a:xfrm>
          <a:prstGeom prst="rect">
            <a:avLst/>
          </a:prstGeom>
        </p:spPr>
        <p:txBody>
          <a:bodyPr anchor="t" rtlCol="false" tIns="0" lIns="0" bIns="0" rIns="0">
            <a:spAutoFit/>
          </a:bodyPr>
          <a:lstStyle/>
          <a:p>
            <a:pPr algn="l">
              <a:lnSpc>
                <a:spcPts val="3499"/>
              </a:lnSpc>
            </a:pPr>
            <a:r>
              <a:rPr lang="en-US" sz="2499" b="true">
                <a:solidFill>
                  <a:srgbClr val="000000"/>
                </a:solidFill>
                <a:latin typeface="Heading Now 71-78 Bold"/>
                <a:ea typeface="Heading Now 71-78 Bold"/>
                <a:cs typeface="Heading Now 71-78 Bold"/>
                <a:sym typeface="Heading Now 71-78 Bold"/>
              </a:rPr>
              <a:t>Resolve conflicts</a:t>
            </a:r>
          </a:p>
        </p:txBody>
      </p:sp>
      <p:grpSp>
        <p:nvGrpSpPr>
          <p:cNvPr name="Group 16" id="16"/>
          <p:cNvGrpSpPr/>
          <p:nvPr/>
        </p:nvGrpSpPr>
        <p:grpSpPr>
          <a:xfrm rot="0">
            <a:off x="10836312" y="5056328"/>
            <a:ext cx="854539" cy="642639"/>
            <a:chOff x="0" y="0"/>
            <a:chExt cx="211521" cy="159070"/>
          </a:xfrm>
        </p:grpSpPr>
        <p:sp>
          <p:nvSpPr>
            <p:cNvPr name="Freeform 17" id="17"/>
            <p:cNvSpPr/>
            <p:nvPr/>
          </p:nvSpPr>
          <p:spPr>
            <a:xfrm flipH="false" flipV="false" rot="0">
              <a:off x="0" y="0"/>
              <a:ext cx="211521" cy="159070"/>
            </a:xfrm>
            <a:custGeom>
              <a:avLst/>
              <a:gdLst/>
              <a:ahLst/>
              <a:cxnLst/>
              <a:rect r="r" b="b" t="t" l="l"/>
              <a:pathLst>
                <a:path h="159070" w="211521">
                  <a:moveTo>
                    <a:pt x="79535" y="0"/>
                  </a:moveTo>
                  <a:lnTo>
                    <a:pt x="131986" y="0"/>
                  </a:lnTo>
                  <a:cubicBezTo>
                    <a:pt x="175912" y="0"/>
                    <a:pt x="211521" y="35609"/>
                    <a:pt x="211521" y="79535"/>
                  </a:cubicBezTo>
                  <a:lnTo>
                    <a:pt x="211521" y="79535"/>
                  </a:lnTo>
                  <a:cubicBezTo>
                    <a:pt x="211521" y="100629"/>
                    <a:pt x="203142" y="120859"/>
                    <a:pt x="188226" y="135775"/>
                  </a:cubicBezTo>
                  <a:cubicBezTo>
                    <a:pt x="173310" y="150691"/>
                    <a:pt x="153080" y="159070"/>
                    <a:pt x="131986" y="159070"/>
                  </a:cubicBezTo>
                  <a:lnTo>
                    <a:pt x="79535" y="159070"/>
                  </a:lnTo>
                  <a:cubicBezTo>
                    <a:pt x="35609" y="159070"/>
                    <a:pt x="0" y="123461"/>
                    <a:pt x="0" y="79535"/>
                  </a:cubicBezTo>
                  <a:lnTo>
                    <a:pt x="0" y="79535"/>
                  </a:lnTo>
                  <a:cubicBezTo>
                    <a:pt x="0" y="35609"/>
                    <a:pt x="35609" y="0"/>
                    <a:pt x="79535" y="0"/>
                  </a:cubicBezTo>
                  <a:close/>
                </a:path>
              </a:pathLst>
            </a:custGeom>
            <a:solidFill>
              <a:srgbClr val="4F46E5"/>
            </a:solidFill>
          </p:spPr>
        </p:sp>
        <p:sp>
          <p:nvSpPr>
            <p:cNvPr name="TextBox 18" id="18"/>
            <p:cNvSpPr txBox="true"/>
            <p:nvPr/>
          </p:nvSpPr>
          <p:spPr>
            <a:xfrm>
              <a:off x="0" y="-38100"/>
              <a:ext cx="211521" cy="197170"/>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10690251" y="6055828"/>
            <a:ext cx="5888959" cy="809699"/>
          </a:xfrm>
          <a:prstGeom prst="rect">
            <a:avLst/>
          </a:prstGeom>
        </p:spPr>
        <p:txBody>
          <a:bodyPr anchor="t" rtlCol="false" tIns="0" lIns="0" bIns="0" rIns="0">
            <a:spAutoFit/>
          </a:bodyPr>
          <a:lstStyle/>
          <a:p>
            <a:pPr algn="l">
              <a:lnSpc>
                <a:spcPts val="3277"/>
              </a:lnSpc>
            </a:pPr>
            <a:r>
              <a:rPr lang="en-US" sz="2340">
                <a:solidFill>
                  <a:srgbClr val="000000"/>
                </a:solidFill>
                <a:latin typeface="Canva Sans"/>
                <a:ea typeface="Canva Sans"/>
                <a:cs typeface="Canva Sans"/>
                <a:sym typeface="Canva Sans"/>
              </a:rPr>
              <a:t>Use AI to work out conflict and to keep a healthy living space</a:t>
            </a:r>
          </a:p>
        </p:txBody>
      </p:sp>
      <p:grpSp>
        <p:nvGrpSpPr>
          <p:cNvPr name="Group 20" id="20"/>
          <p:cNvGrpSpPr/>
          <p:nvPr/>
        </p:nvGrpSpPr>
        <p:grpSpPr>
          <a:xfrm rot="0">
            <a:off x="10690251" y="7164925"/>
            <a:ext cx="5344061" cy="885280"/>
            <a:chOff x="0" y="0"/>
            <a:chExt cx="1322798" cy="219130"/>
          </a:xfrm>
        </p:grpSpPr>
        <p:sp>
          <p:nvSpPr>
            <p:cNvPr name="Freeform 21" id="21"/>
            <p:cNvSpPr/>
            <p:nvPr/>
          </p:nvSpPr>
          <p:spPr>
            <a:xfrm flipH="false" flipV="false" rot="0">
              <a:off x="0" y="0"/>
              <a:ext cx="1322798" cy="219130"/>
            </a:xfrm>
            <a:custGeom>
              <a:avLst/>
              <a:gdLst/>
              <a:ahLst/>
              <a:cxnLst/>
              <a:rect r="r" b="b" t="t" l="l"/>
              <a:pathLst>
                <a:path h="219130" w="1322798">
                  <a:moveTo>
                    <a:pt x="21730" y="0"/>
                  </a:moveTo>
                  <a:lnTo>
                    <a:pt x="1301068" y="0"/>
                  </a:lnTo>
                  <a:cubicBezTo>
                    <a:pt x="1313069" y="0"/>
                    <a:pt x="1322798" y="9729"/>
                    <a:pt x="1322798" y="21730"/>
                  </a:cubicBezTo>
                  <a:lnTo>
                    <a:pt x="1322798" y="197400"/>
                  </a:lnTo>
                  <a:cubicBezTo>
                    <a:pt x="1322798" y="209401"/>
                    <a:pt x="1313069" y="219130"/>
                    <a:pt x="1301068" y="219130"/>
                  </a:cubicBezTo>
                  <a:lnTo>
                    <a:pt x="21730" y="219130"/>
                  </a:lnTo>
                  <a:cubicBezTo>
                    <a:pt x="9729" y="219130"/>
                    <a:pt x="0" y="209401"/>
                    <a:pt x="0" y="197400"/>
                  </a:cubicBezTo>
                  <a:lnTo>
                    <a:pt x="0" y="21730"/>
                  </a:lnTo>
                  <a:cubicBezTo>
                    <a:pt x="0" y="9729"/>
                    <a:pt x="9729" y="0"/>
                    <a:pt x="21730" y="0"/>
                  </a:cubicBezTo>
                  <a:close/>
                </a:path>
              </a:pathLst>
            </a:custGeom>
            <a:solidFill>
              <a:srgbClr val="C6C3FF"/>
            </a:solidFill>
          </p:spPr>
        </p:sp>
        <p:sp>
          <p:nvSpPr>
            <p:cNvPr name="TextBox 22" id="22"/>
            <p:cNvSpPr txBox="true"/>
            <p:nvPr/>
          </p:nvSpPr>
          <p:spPr>
            <a:xfrm>
              <a:off x="0" y="-38100"/>
              <a:ext cx="1322798" cy="25723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11829728" y="7333539"/>
            <a:ext cx="4059699" cy="479425"/>
          </a:xfrm>
          <a:prstGeom prst="rect">
            <a:avLst/>
          </a:prstGeom>
        </p:spPr>
        <p:txBody>
          <a:bodyPr anchor="t" rtlCol="false" tIns="0" lIns="0" bIns="0" rIns="0">
            <a:spAutoFit/>
          </a:bodyPr>
          <a:lstStyle/>
          <a:p>
            <a:pPr algn="l">
              <a:lnSpc>
                <a:spcPts val="3499"/>
              </a:lnSpc>
            </a:pPr>
            <a:r>
              <a:rPr lang="en-US" sz="2499" b="true">
                <a:solidFill>
                  <a:srgbClr val="000000"/>
                </a:solidFill>
                <a:latin typeface="Heading Now 71-78 Bold"/>
                <a:ea typeface="Heading Now 71-78 Bold"/>
                <a:cs typeface="Heading Now 71-78 Bold"/>
                <a:sym typeface="Heading Now 71-78 Bold"/>
              </a:rPr>
              <a:t>Balance chore tasks</a:t>
            </a:r>
          </a:p>
        </p:txBody>
      </p:sp>
      <p:grpSp>
        <p:nvGrpSpPr>
          <p:cNvPr name="Group 24" id="24"/>
          <p:cNvGrpSpPr/>
          <p:nvPr/>
        </p:nvGrpSpPr>
        <p:grpSpPr>
          <a:xfrm rot="0">
            <a:off x="10836312" y="7286246"/>
            <a:ext cx="854539" cy="642639"/>
            <a:chOff x="0" y="0"/>
            <a:chExt cx="211521" cy="159070"/>
          </a:xfrm>
        </p:grpSpPr>
        <p:sp>
          <p:nvSpPr>
            <p:cNvPr name="Freeform 25" id="25"/>
            <p:cNvSpPr/>
            <p:nvPr/>
          </p:nvSpPr>
          <p:spPr>
            <a:xfrm flipH="false" flipV="false" rot="0">
              <a:off x="0" y="0"/>
              <a:ext cx="211521" cy="159070"/>
            </a:xfrm>
            <a:custGeom>
              <a:avLst/>
              <a:gdLst/>
              <a:ahLst/>
              <a:cxnLst/>
              <a:rect r="r" b="b" t="t" l="l"/>
              <a:pathLst>
                <a:path h="159070" w="211521">
                  <a:moveTo>
                    <a:pt x="79535" y="0"/>
                  </a:moveTo>
                  <a:lnTo>
                    <a:pt x="131986" y="0"/>
                  </a:lnTo>
                  <a:cubicBezTo>
                    <a:pt x="175912" y="0"/>
                    <a:pt x="211521" y="35609"/>
                    <a:pt x="211521" y="79535"/>
                  </a:cubicBezTo>
                  <a:lnTo>
                    <a:pt x="211521" y="79535"/>
                  </a:lnTo>
                  <a:cubicBezTo>
                    <a:pt x="211521" y="100629"/>
                    <a:pt x="203142" y="120859"/>
                    <a:pt x="188226" y="135775"/>
                  </a:cubicBezTo>
                  <a:cubicBezTo>
                    <a:pt x="173310" y="150691"/>
                    <a:pt x="153080" y="159070"/>
                    <a:pt x="131986" y="159070"/>
                  </a:cubicBezTo>
                  <a:lnTo>
                    <a:pt x="79535" y="159070"/>
                  </a:lnTo>
                  <a:cubicBezTo>
                    <a:pt x="35609" y="159070"/>
                    <a:pt x="0" y="123461"/>
                    <a:pt x="0" y="79535"/>
                  </a:cubicBezTo>
                  <a:lnTo>
                    <a:pt x="0" y="79535"/>
                  </a:lnTo>
                  <a:cubicBezTo>
                    <a:pt x="0" y="35609"/>
                    <a:pt x="35609" y="0"/>
                    <a:pt x="79535" y="0"/>
                  </a:cubicBezTo>
                  <a:close/>
                </a:path>
              </a:pathLst>
            </a:custGeom>
            <a:solidFill>
              <a:srgbClr val="7F78EB"/>
            </a:solidFill>
          </p:spPr>
        </p:sp>
        <p:sp>
          <p:nvSpPr>
            <p:cNvPr name="TextBox 26" id="26"/>
            <p:cNvSpPr txBox="true"/>
            <p:nvPr/>
          </p:nvSpPr>
          <p:spPr>
            <a:xfrm>
              <a:off x="0" y="-38100"/>
              <a:ext cx="211521" cy="19717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0690251" y="8285746"/>
            <a:ext cx="6114313" cy="1640755"/>
          </a:xfrm>
          <a:prstGeom prst="rect">
            <a:avLst/>
          </a:prstGeom>
        </p:spPr>
        <p:txBody>
          <a:bodyPr anchor="t" rtlCol="false" tIns="0" lIns="0" bIns="0" rIns="0">
            <a:spAutoFit/>
          </a:bodyPr>
          <a:lstStyle/>
          <a:p>
            <a:pPr algn="l">
              <a:lnSpc>
                <a:spcPts val="3277"/>
              </a:lnSpc>
            </a:pPr>
            <a:r>
              <a:rPr lang="en-US" sz="2340">
                <a:solidFill>
                  <a:srgbClr val="000000"/>
                </a:solidFill>
                <a:latin typeface="Canva Sans"/>
                <a:ea typeface="Canva Sans"/>
                <a:cs typeface="Canva Sans"/>
                <a:sym typeface="Canva Sans"/>
              </a:rPr>
              <a:t>Divide the chores among the roommates equally and rotating chores after a certain type has passed (i.e. couple days, week, month, etc)</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1901742" y="1787525"/>
            <a:ext cx="4777286" cy="7044255"/>
          </a:xfrm>
          <a:custGeom>
            <a:avLst/>
            <a:gdLst/>
            <a:ahLst/>
            <a:cxnLst/>
            <a:rect r="r" b="b" t="t" l="l"/>
            <a:pathLst>
              <a:path h="7044255" w="4777286">
                <a:moveTo>
                  <a:pt x="0" y="0"/>
                </a:moveTo>
                <a:lnTo>
                  <a:pt x="4777285" y="0"/>
                </a:lnTo>
                <a:lnTo>
                  <a:pt x="4777285" y="7044255"/>
                </a:lnTo>
                <a:lnTo>
                  <a:pt x="0" y="70442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256964" y="809625"/>
            <a:ext cx="6810072" cy="977900"/>
          </a:xfrm>
          <a:prstGeom prst="rect">
            <a:avLst/>
          </a:prstGeom>
        </p:spPr>
        <p:txBody>
          <a:bodyPr anchor="t" rtlCol="false" tIns="0" lIns="0" bIns="0" rIns="0">
            <a:spAutoFit/>
          </a:bodyPr>
          <a:lstStyle/>
          <a:p>
            <a:pPr algn="l">
              <a:lnSpc>
                <a:spcPts val="7000"/>
              </a:lnSpc>
            </a:pPr>
            <a:r>
              <a:rPr lang="en-US" sz="5000" b="true">
                <a:solidFill>
                  <a:srgbClr val="191919"/>
                </a:solidFill>
                <a:latin typeface="Heading Now 71-78 Bold"/>
                <a:ea typeface="Heading Now 71-78 Bold"/>
                <a:cs typeface="Heading Now 71-78 Bold"/>
                <a:sym typeface="Heading Now 71-78 Bold"/>
              </a:rPr>
              <a:t>Methodology</a:t>
            </a:r>
          </a:p>
        </p:txBody>
      </p:sp>
      <p:sp>
        <p:nvSpPr>
          <p:cNvPr name="TextBox 4" id="4"/>
          <p:cNvSpPr txBox="true"/>
          <p:nvPr/>
        </p:nvSpPr>
        <p:spPr>
          <a:xfrm rot="0">
            <a:off x="8256964" y="3026966"/>
            <a:ext cx="9638798" cy="6788785"/>
          </a:xfrm>
          <a:prstGeom prst="rect">
            <a:avLst/>
          </a:prstGeom>
        </p:spPr>
        <p:txBody>
          <a:bodyPr anchor="t" rtlCol="false" tIns="0" lIns="0" bIns="0" rIns="0">
            <a:spAutoFit/>
          </a:bodyPr>
          <a:lstStyle/>
          <a:p>
            <a:pPr algn="l">
              <a:lnSpc>
                <a:spcPts val="3499"/>
              </a:lnSpc>
            </a:pPr>
            <a:r>
              <a:rPr lang="en-US" b="true" sz="2499">
                <a:solidFill>
                  <a:srgbClr val="000000"/>
                </a:solidFill>
                <a:latin typeface="Heading Now 71-78 Bold"/>
                <a:ea typeface="Heading Now 71-78 Bold"/>
                <a:cs typeface="Heading Now 71-78 Bold"/>
                <a:sym typeface="Heading Now 71-78 Bold"/>
              </a:rPr>
              <a:t>M</a:t>
            </a:r>
            <a:r>
              <a:rPr lang="en-US" b="true" sz="2499">
                <a:solidFill>
                  <a:srgbClr val="000000"/>
                </a:solidFill>
                <a:latin typeface="Heading Now 71-78 Bold"/>
                <a:ea typeface="Heading Now 71-78 Bold"/>
                <a:cs typeface="Heading Now 71-78 Bold"/>
                <a:sym typeface="Heading Now 71-78 Bold"/>
              </a:rPr>
              <a:t>oderated Usability Testing</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Conducted live with a facilitator.</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Allowed real-time observation, probing questions, and clarification.</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Helped identify deeper reasoning behind user actions.</a:t>
            </a:r>
          </a:p>
          <a:p>
            <a:pPr algn="l">
              <a:lnSpc>
                <a:spcPts val="2939"/>
              </a:lnSpc>
            </a:pPr>
          </a:p>
          <a:p>
            <a:pPr algn="l">
              <a:lnSpc>
                <a:spcPts val="3499"/>
              </a:lnSpc>
            </a:pPr>
            <a:r>
              <a:rPr lang="en-US" b="true" sz="2499">
                <a:solidFill>
                  <a:srgbClr val="000000"/>
                </a:solidFill>
                <a:latin typeface="Heading Now 71-78 Bold"/>
                <a:ea typeface="Heading Now 71-78 Bold"/>
                <a:cs typeface="Heading Now 71-78 Bold"/>
                <a:sym typeface="Heading Now 71-78 Bold"/>
              </a:rPr>
              <a:t>Unmoderated Usability Testing</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Participants completed tasks independently using a scripted testing flow.</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Collected quantitative metrics (task time, success rate, error rate).</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Revealed natural, unassisted user behavior.</a:t>
            </a:r>
          </a:p>
          <a:p>
            <a:pPr algn="l">
              <a:lnSpc>
                <a:spcPts val="2939"/>
              </a:lnSpc>
            </a:pPr>
          </a:p>
          <a:p>
            <a:pPr algn="l">
              <a:lnSpc>
                <a:spcPts val="3499"/>
              </a:lnSpc>
            </a:pPr>
            <a:r>
              <a:rPr lang="en-US" b="true" sz="2499">
                <a:solidFill>
                  <a:srgbClr val="000000"/>
                </a:solidFill>
                <a:latin typeface="Heading Now 71-78 Bold"/>
                <a:ea typeface="Heading Now 71-78 Bold"/>
                <a:cs typeface="Heading Now 71-78 Bold"/>
                <a:sym typeface="Heading Now 71-78 Bold"/>
              </a:rPr>
              <a:t>Why Both?</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Moderated tests provided rich qualitative insights.</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Unmoderated tests provided scalable, objective performance data.</a:t>
            </a:r>
          </a:p>
          <a:p>
            <a:pPr algn="l" marL="474979" indent="-237490" lvl="1">
              <a:lnSpc>
                <a:spcPts val="3079"/>
              </a:lnSpc>
              <a:buFont typeface="Arial"/>
              <a:buChar char="•"/>
            </a:pPr>
            <a:r>
              <a:rPr lang="en-US" sz="2199">
                <a:solidFill>
                  <a:srgbClr val="000000"/>
                </a:solidFill>
                <a:latin typeface="Canva Sans"/>
                <a:ea typeface="Canva Sans"/>
                <a:cs typeface="Canva Sans"/>
                <a:sym typeface="Canva Sans"/>
              </a:rPr>
              <a:t>Together, they offered a well-rounded understanding of usability issues in Roomeo.</a:t>
            </a:r>
          </a:p>
          <a:p>
            <a:pPr algn="l">
              <a:lnSpc>
                <a:spcPts val="3079"/>
              </a:lnSpc>
            </a:pPr>
          </a:p>
        </p:txBody>
      </p:sp>
      <p:sp>
        <p:nvSpPr>
          <p:cNvPr name="TextBox 5" id="5"/>
          <p:cNvSpPr txBox="true"/>
          <p:nvPr/>
        </p:nvSpPr>
        <p:spPr>
          <a:xfrm rot="0">
            <a:off x="1028700" y="9162802"/>
            <a:ext cx="7372080" cy="816610"/>
          </a:xfrm>
          <a:prstGeom prst="rect">
            <a:avLst/>
          </a:prstGeom>
        </p:spPr>
        <p:txBody>
          <a:bodyPr anchor="t" rtlCol="false" tIns="0" lIns="0" bIns="0" rIns="0">
            <a:spAutoFit/>
          </a:bodyPr>
          <a:lstStyle/>
          <a:p>
            <a:pPr algn="l">
              <a:lnSpc>
                <a:spcPts val="2239"/>
              </a:lnSpc>
              <a:spcBef>
                <a:spcPct val="0"/>
              </a:spcBef>
            </a:pPr>
            <a:r>
              <a:rPr lang="en-US" sz="1599">
                <a:solidFill>
                  <a:srgbClr val="000000"/>
                </a:solidFill>
                <a:latin typeface="Canva Sans"/>
                <a:ea typeface="Canva Sans"/>
                <a:cs typeface="Canva Sans"/>
                <a:sym typeface="Canva Sans"/>
              </a:rPr>
              <a:t>*</a:t>
            </a:r>
            <a:r>
              <a:rPr lang="en-US" sz="1599">
                <a:solidFill>
                  <a:srgbClr val="000000"/>
                </a:solidFill>
                <a:latin typeface="Canva Sans"/>
                <a:ea typeface="Canva Sans"/>
                <a:cs typeface="Canva Sans"/>
                <a:sym typeface="Canva Sans"/>
              </a:rPr>
              <a:t>Both the moderated Zoom sessions and the unmoderated UserTesting sessions evaluated the same three core tasks to ensure consistent comparison.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AutoShape 2" id="2"/>
          <p:cNvSpPr/>
          <p:nvPr/>
        </p:nvSpPr>
        <p:spPr>
          <a:xfrm>
            <a:off x="7621154" y="4240431"/>
            <a:ext cx="2634744" cy="0"/>
          </a:xfrm>
          <a:prstGeom prst="line">
            <a:avLst/>
          </a:prstGeom>
          <a:ln cap="flat" w="38100">
            <a:solidFill>
              <a:srgbClr val="FFFFFF"/>
            </a:solidFill>
            <a:prstDash val="solid"/>
            <a:headEnd type="none" len="sm" w="sm"/>
            <a:tailEnd type="none" len="sm" w="sm"/>
          </a:ln>
        </p:spPr>
      </p:sp>
      <p:sp>
        <p:nvSpPr>
          <p:cNvPr name="AutoShape 3" id="3"/>
          <p:cNvSpPr/>
          <p:nvPr/>
        </p:nvSpPr>
        <p:spPr>
          <a:xfrm>
            <a:off x="7621154" y="7683577"/>
            <a:ext cx="2634744" cy="0"/>
          </a:xfrm>
          <a:prstGeom prst="line">
            <a:avLst/>
          </a:prstGeom>
          <a:ln cap="flat" w="38100">
            <a:solidFill>
              <a:srgbClr val="FFFFFF"/>
            </a:solidFill>
            <a:prstDash val="solid"/>
            <a:headEnd type="none" len="sm" w="sm"/>
            <a:tailEnd type="none" len="sm" w="sm"/>
          </a:ln>
        </p:spPr>
      </p:sp>
      <p:sp>
        <p:nvSpPr>
          <p:cNvPr name="AutoShape 4" id="4"/>
          <p:cNvSpPr/>
          <p:nvPr/>
        </p:nvSpPr>
        <p:spPr>
          <a:xfrm>
            <a:off x="7242727" y="1694229"/>
            <a:ext cx="3013172" cy="0"/>
          </a:xfrm>
          <a:prstGeom prst="line">
            <a:avLst/>
          </a:prstGeom>
          <a:ln cap="flat" w="38100">
            <a:solidFill>
              <a:srgbClr val="FFFFFF"/>
            </a:solidFill>
            <a:prstDash val="solid"/>
            <a:headEnd type="none" len="sm" w="sm"/>
            <a:tailEnd type="none" len="sm" w="sm"/>
          </a:ln>
        </p:spPr>
      </p:sp>
      <p:sp>
        <p:nvSpPr>
          <p:cNvPr name="Freeform 5" id="5"/>
          <p:cNvSpPr/>
          <p:nvPr/>
        </p:nvSpPr>
        <p:spPr>
          <a:xfrm flipH="true" flipV="true" rot="0">
            <a:off x="2374091" y="-1007568"/>
            <a:ext cx="6151068" cy="6151068"/>
          </a:xfrm>
          <a:custGeom>
            <a:avLst/>
            <a:gdLst/>
            <a:ahLst/>
            <a:cxnLst/>
            <a:rect r="r" b="b" t="t" l="l"/>
            <a:pathLst>
              <a:path h="6151068" w="6151068">
                <a:moveTo>
                  <a:pt x="6151067" y="6151068"/>
                </a:moveTo>
                <a:lnTo>
                  <a:pt x="0" y="6151068"/>
                </a:lnTo>
                <a:lnTo>
                  <a:pt x="0" y="0"/>
                </a:lnTo>
                <a:lnTo>
                  <a:pt x="6151067" y="0"/>
                </a:lnTo>
                <a:lnTo>
                  <a:pt x="6151067" y="6151068"/>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2374091" y="5064531"/>
            <a:ext cx="6151068" cy="6151068"/>
          </a:xfrm>
          <a:custGeom>
            <a:avLst/>
            <a:gdLst/>
            <a:ahLst/>
            <a:cxnLst/>
            <a:rect r="r" b="b" t="t" l="l"/>
            <a:pathLst>
              <a:path h="6151068" w="6151068">
                <a:moveTo>
                  <a:pt x="6151067" y="0"/>
                </a:moveTo>
                <a:lnTo>
                  <a:pt x="0" y="0"/>
                </a:lnTo>
                <a:lnTo>
                  <a:pt x="0" y="6151068"/>
                </a:lnTo>
                <a:lnTo>
                  <a:pt x="6151067" y="6151068"/>
                </a:lnTo>
                <a:lnTo>
                  <a:pt x="615106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913519" y="4186528"/>
            <a:ext cx="4481056" cy="3635375"/>
          </a:xfrm>
          <a:prstGeom prst="rect">
            <a:avLst/>
          </a:prstGeom>
        </p:spPr>
        <p:txBody>
          <a:bodyPr anchor="t" rtlCol="false" tIns="0" lIns="0" bIns="0" rIns="0">
            <a:spAutoFit/>
          </a:bodyPr>
          <a:lstStyle/>
          <a:p>
            <a:pPr algn="l">
              <a:lnSpc>
                <a:spcPts val="7000"/>
              </a:lnSpc>
            </a:pPr>
            <a:r>
              <a:rPr lang="en-US" sz="5000" b="true">
                <a:solidFill>
                  <a:srgbClr val="191919"/>
                </a:solidFill>
                <a:latin typeface="Heading Now 71-78 Bold"/>
                <a:ea typeface="Heading Now 71-78 Bold"/>
                <a:cs typeface="Heading Now 71-78 Bold"/>
                <a:sym typeface="Heading Now 71-78 Bold"/>
              </a:rPr>
              <a:t>Moderated Testing Overview</a:t>
            </a:r>
          </a:p>
          <a:p>
            <a:pPr algn="l">
              <a:lnSpc>
                <a:spcPts val="7000"/>
              </a:lnSpc>
            </a:pPr>
          </a:p>
        </p:txBody>
      </p:sp>
      <p:grpSp>
        <p:nvGrpSpPr>
          <p:cNvPr name="Group 8" id="8"/>
          <p:cNvGrpSpPr/>
          <p:nvPr/>
        </p:nvGrpSpPr>
        <p:grpSpPr>
          <a:xfrm rot="0">
            <a:off x="10097071" y="1516111"/>
            <a:ext cx="317655" cy="31765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762708" y="1342399"/>
            <a:ext cx="5625378" cy="479425"/>
          </a:xfrm>
          <a:prstGeom prst="rect">
            <a:avLst/>
          </a:prstGeom>
        </p:spPr>
        <p:txBody>
          <a:bodyPr anchor="t" rtlCol="false" tIns="0" lIns="0" bIns="0" rIns="0">
            <a:spAutoFit/>
          </a:bodyPr>
          <a:lstStyle/>
          <a:p>
            <a:pPr algn="l">
              <a:lnSpc>
                <a:spcPts val="3499"/>
              </a:lnSpc>
            </a:pPr>
            <a:r>
              <a:rPr lang="en-US" sz="2499" b="true">
                <a:solidFill>
                  <a:srgbClr val="000000"/>
                </a:solidFill>
                <a:latin typeface="Heading Now 71-78 Bold"/>
                <a:ea typeface="Heading Now 71-78 Bold"/>
                <a:cs typeface="Heading Now 71-78 Bold"/>
                <a:sym typeface="Heading Now 71-78 Bold"/>
              </a:rPr>
              <a:t>Step 1 Warm-up questions</a:t>
            </a:r>
          </a:p>
        </p:txBody>
      </p:sp>
      <p:sp>
        <p:nvSpPr>
          <p:cNvPr name="TextBox 12" id="12"/>
          <p:cNvSpPr txBox="true"/>
          <p:nvPr/>
        </p:nvSpPr>
        <p:spPr>
          <a:xfrm rot="0">
            <a:off x="10762708" y="1994508"/>
            <a:ext cx="5383328" cy="1544320"/>
          </a:xfrm>
          <a:prstGeom prst="rect">
            <a:avLst/>
          </a:prstGeom>
        </p:spPr>
        <p:txBody>
          <a:bodyPr anchor="t" rtlCol="false" tIns="0" lIns="0" bIns="0" rIns="0">
            <a:spAutoFit/>
          </a:bodyPr>
          <a:lstStyle/>
          <a:p>
            <a:pPr algn="l">
              <a:lnSpc>
                <a:spcPts val="3079"/>
              </a:lnSpc>
            </a:pPr>
            <a:r>
              <a:rPr lang="en-US" sz="2199">
                <a:solidFill>
                  <a:srgbClr val="000000"/>
                </a:solidFill>
                <a:latin typeface="Canva Sans"/>
                <a:ea typeface="Canva Sans"/>
                <a:cs typeface="Canva Sans"/>
                <a:sym typeface="Canva Sans"/>
              </a:rPr>
              <a:t>We asked each participant a set of warm-up questions, like age, amount of roommates, and if they use any apps already for their apartment.</a:t>
            </a:r>
          </a:p>
        </p:txBody>
      </p:sp>
      <p:grpSp>
        <p:nvGrpSpPr>
          <p:cNvPr name="Group 13" id="13"/>
          <p:cNvGrpSpPr/>
          <p:nvPr/>
        </p:nvGrpSpPr>
        <p:grpSpPr>
          <a:xfrm rot="0">
            <a:off x="10097071" y="4100894"/>
            <a:ext cx="317655" cy="31765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0762708" y="3938969"/>
            <a:ext cx="7120132" cy="917575"/>
          </a:xfrm>
          <a:prstGeom prst="rect">
            <a:avLst/>
          </a:prstGeom>
        </p:spPr>
        <p:txBody>
          <a:bodyPr anchor="t" rtlCol="false" tIns="0" lIns="0" bIns="0" rIns="0">
            <a:spAutoFit/>
          </a:bodyPr>
          <a:lstStyle/>
          <a:p>
            <a:pPr algn="l">
              <a:lnSpc>
                <a:spcPts val="3499"/>
              </a:lnSpc>
            </a:pPr>
            <a:r>
              <a:rPr lang="en-US" sz="2499" b="true">
                <a:solidFill>
                  <a:srgbClr val="191919"/>
                </a:solidFill>
                <a:latin typeface="Heading Now 71-78 Bold"/>
                <a:ea typeface="Heading Now 71-78 Bold"/>
                <a:cs typeface="Heading Now 71-78 Bold"/>
                <a:sym typeface="Heading Now 71-78 Bold"/>
              </a:rPr>
              <a:t>Step 2: Conduct task &amp; follow-up questions</a:t>
            </a:r>
          </a:p>
        </p:txBody>
      </p:sp>
      <p:sp>
        <p:nvSpPr>
          <p:cNvPr name="TextBox 17" id="17"/>
          <p:cNvSpPr txBox="true"/>
          <p:nvPr/>
        </p:nvSpPr>
        <p:spPr>
          <a:xfrm rot="0">
            <a:off x="10762708" y="5027994"/>
            <a:ext cx="5625378" cy="1934845"/>
          </a:xfrm>
          <a:prstGeom prst="rect">
            <a:avLst/>
          </a:prstGeom>
        </p:spPr>
        <p:txBody>
          <a:bodyPr anchor="t" rtlCol="false" tIns="0" lIns="0" bIns="0" rIns="0">
            <a:spAutoFit/>
          </a:bodyPr>
          <a:lstStyle/>
          <a:p>
            <a:pPr algn="l">
              <a:lnSpc>
                <a:spcPts val="3079"/>
              </a:lnSpc>
            </a:pPr>
            <a:r>
              <a:rPr lang="en-US" sz="2199">
                <a:solidFill>
                  <a:srgbClr val="000000"/>
                </a:solidFill>
                <a:latin typeface="Canva Sans"/>
                <a:ea typeface="Canva Sans"/>
                <a:cs typeface="Canva Sans"/>
                <a:sym typeface="Canva Sans"/>
              </a:rPr>
              <a:t>Participants were asked to perform one of the tasks and after each task they were given questions related to the task. For example how hard was the task, or if anything confused them.</a:t>
            </a:r>
          </a:p>
        </p:txBody>
      </p:sp>
      <p:grpSp>
        <p:nvGrpSpPr>
          <p:cNvPr name="Group 18" id="18"/>
          <p:cNvGrpSpPr/>
          <p:nvPr/>
        </p:nvGrpSpPr>
        <p:grpSpPr>
          <a:xfrm rot="0">
            <a:off x="10097071" y="7524750"/>
            <a:ext cx="317655" cy="317655"/>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46E5"/>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0762708" y="7362980"/>
            <a:ext cx="5886145" cy="479425"/>
          </a:xfrm>
          <a:prstGeom prst="rect">
            <a:avLst/>
          </a:prstGeom>
        </p:spPr>
        <p:txBody>
          <a:bodyPr anchor="t" rtlCol="false" tIns="0" lIns="0" bIns="0" rIns="0">
            <a:spAutoFit/>
          </a:bodyPr>
          <a:lstStyle/>
          <a:p>
            <a:pPr algn="l">
              <a:lnSpc>
                <a:spcPts val="3499"/>
              </a:lnSpc>
            </a:pPr>
            <a:r>
              <a:rPr lang="en-US" sz="2499" b="true">
                <a:solidFill>
                  <a:srgbClr val="000000"/>
                </a:solidFill>
                <a:latin typeface="Heading Now 71-78 Bold"/>
                <a:ea typeface="Heading Now 71-78 Bold"/>
                <a:cs typeface="Heading Now 71-78 Bold"/>
                <a:sym typeface="Heading Now 71-78 Bold"/>
              </a:rPr>
              <a:t>Step 3: Post session interview</a:t>
            </a:r>
          </a:p>
        </p:txBody>
      </p:sp>
      <p:sp>
        <p:nvSpPr>
          <p:cNvPr name="TextBox 22" id="22"/>
          <p:cNvSpPr txBox="true"/>
          <p:nvPr/>
        </p:nvSpPr>
        <p:spPr>
          <a:xfrm rot="0">
            <a:off x="10762708" y="8013855"/>
            <a:ext cx="5383328" cy="1934845"/>
          </a:xfrm>
          <a:prstGeom prst="rect">
            <a:avLst/>
          </a:prstGeom>
        </p:spPr>
        <p:txBody>
          <a:bodyPr anchor="t" rtlCol="false" tIns="0" lIns="0" bIns="0" rIns="0">
            <a:spAutoFit/>
          </a:bodyPr>
          <a:lstStyle/>
          <a:p>
            <a:pPr algn="l">
              <a:lnSpc>
                <a:spcPts val="3079"/>
              </a:lnSpc>
            </a:pPr>
            <a:r>
              <a:rPr lang="en-US" sz="2199">
                <a:solidFill>
                  <a:srgbClr val="000000"/>
                </a:solidFill>
                <a:latin typeface="Canva Sans"/>
                <a:ea typeface="Canva Sans"/>
                <a:cs typeface="Canva Sans"/>
                <a:sym typeface="Canva Sans"/>
              </a:rPr>
              <a:t>At the end of the session, we asked the participant a couple of questions about the overall features of the app, design, features they would add, features they didn’t like, etc.)</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0">
            <a:off x="1487060" y="-11325"/>
            <a:ext cx="4706965" cy="4706965"/>
          </a:xfrm>
          <a:custGeom>
            <a:avLst/>
            <a:gdLst/>
            <a:ahLst/>
            <a:cxnLst/>
            <a:rect r="r" b="b" t="t" l="l"/>
            <a:pathLst>
              <a:path h="4706965" w="4706965">
                <a:moveTo>
                  <a:pt x="0" y="0"/>
                </a:moveTo>
                <a:lnTo>
                  <a:pt x="4706965" y="0"/>
                </a:lnTo>
                <a:lnTo>
                  <a:pt x="4706965" y="4706965"/>
                </a:lnTo>
                <a:lnTo>
                  <a:pt x="0" y="4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4771394">
            <a:off x="11505862" y="5549703"/>
            <a:ext cx="4918735" cy="4918735"/>
          </a:xfrm>
          <a:custGeom>
            <a:avLst/>
            <a:gdLst/>
            <a:ahLst/>
            <a:cxnLst/>
            <a:rect r="r" b="b" t="t" l="l"/>
            <a:pathLst>
              <a:path h="4918735" w="4918735">
                <a:moveTo>
                  <a:pt x="4918735" y="0"/>
                </a:moveTo>
                <a:lnTo>
                  <a:pt x="0" y="0"/>
                </a:lnTo>
                <a:lnTo>
                  <a:pt x="0" y="4918734"/>
                </a:lnTo>
                <a:lnTo>
                  <a:pt x="4918735" y="4918734"/>
                </a:lnTo>
                <a:lnTo>
                  <a:pt x="4918735"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159006" y="3285706"/>
            <a:ext cx="11969988" cy="5403451"/>
            <a:chOff x="0" y="0"/>
            <a:chExt cx="3152589" cy="1423131"/>
          </a:xfrm>
        </p:grpSpPr>
        <p:sp>
          <p:nvSpPr>
            <p:cNvPr name="Freeform 5" id="5"/>
            <p:cNvSpPr/>
            <p:nvPr/>
          </p:nvSpPr>
          <p:spPr>
            <a:xfrm flipH="false" flipV="false" rot="0">
              <a:off x="0" y="0"/>
              <a:ext cx="3152589" cy="1423131"/>
            </a:xfrm>
            <a:custGeom>
              <a:avLst/>
              <a:gdLst/>
              <a:ahLst/>
              <a:cxnLst/>
              <a:rect r="r" b="b" t="t" l="l"/>
              <a:pathLst>
                <a:path h="1423131" w="3152589">
                  <a:moveTo>
                    <a:pt x="9702" y="0"/>
                  </a:moveTo>
                  <a:lnTo>
                    <a:pt x="3142888" y="0"/>
                  </a:lnTo>
                  <a:cubicBezTo>
                    <a:pt x="3148246" y="0"/>
                    <a:pt x="3152589" y="4344"/>
                    <a:pt x="3152589" y="9702"/>
                  </a:cubicBezTo>
                  <a:lnTo>
                    <a:pt x="3152589" y="1413430"/>
                  </a:lnTo>
                  <a:cubicBezTo>
                    <a:pt x="3152589" y="1418788"/>
                    <a:pt x="3148246" y="1423131"/>
                    <a:pt x="3142888" y="1423131"/>
                  </a:cubicBezTo>
                  <a:lnTo>
                    <a:pt x="9702" y="1423131"/>
                  </a:lnTo>
                  <a:cubicBezTo>
                    <a:pt x="7129" y="1423131"/>
                    <a:pt x="4661" y="1422109"/>
                    <a:pt x="2842" y="1420290"/>
                  </a:cubicBezTo>
                  <a:cubicBezTo>
                    <a:pt x="1022" y="1418470"/>
                    <a:pt x="0" y="1416003"/>
                    <a:pt x="0" y="1413430"/>
                  </a:cubicBezTo>
                  <a:lnTo>
                    <a:pt x="0" y="9702"/>
                  </a:lnTo>
                  <a:cubicBezTo>
                    <a:pt x="0" y="4344"/>
                    <a:pt x="4344" y="0"/>
                    <a:pt x="9702" y="0"/>
                  </a:cubicBezTo>
                  <a:close/>
                </a:path>
              </a:pathLst>
            </a:custGeom>
            <a:solidFill>
              <a:srgbClr val="4F46E5"/>
            </a:solidFill>
          </p:spPr>
        </p:sp>
        <p:sp>
          <p:nvSpPr>
            <p:cNvPr name="TextBox 6" id="6"/>
            <p:cNvSpPr txBox="true"/>
            <p:nvPr/>
          </p:nvSpPr>
          <p:spPr>
            <a:xfrm>
              <a:off x="0" y="-47625"/>
              <a:ext cx="3152589" cy="1470756"/>
            </a:xfrm>
            <a:prstGeom prst="rect">
              <a:avLst/>
            </a:prstGeom>
          </p:spPr>
          <p:txBody>
            <a:bodyPr anchor="ctr" rtlCol="false" tIns="50800" lIns="50800" bIns="50800" rIns="50800"/>
            <a:lstStyle/>
            <a:p>
              <a:pPr algn="l">
                <a:lnSpc>
                  <a:spcPts val="3499"/>
                </a:lnSpc>
              </a:pP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Pa</a:t>
              </a:r>
              <a:r>
                <a:rPr lang="en-US" sz="2499">
                  <a:solidFill>
                    <a:srgbClr val="FFFFFF"/>
                  </a:solidFill>
                  <a:latin typeface="Canva Sans"/>
                  <a:ea typeface="Canva Sans"/>
                  <a:cs typeface="Canva Sans"/>
                  <a:sym typeface="Canva Sans"/>
                </a:rPr>
                <a:t>rticipants completed tasks independently using a scripted flow</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Captured natural navigation patterns without moderator guidance</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Collected quantitative metrics (task time, success rate, errors)</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Highlighted labeling issues, unclear icons, and non-responsive features</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Showed how well users understood the interface based only on visual cues</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Provided objective performance data to balance qualitative insights from moderated testing</a:t>
              </a:r>
            </a:p>
            <a:p>
              <a:pPr algn="l">
                <a:lnSpc>
                  <a:spcPts val="3499"/>
                </a:lnSpc>
              </a:pPr>
            </a:p>
          </p:txBody>
        </p:sp>
      </p:grpSp>
      <p:sp>
        <p:nvSpPr>
          <p:cNvPr name="TextBox 7" id="7"/>
          <p:cNvSpPr txBox="true"/>
          <p:nvPr/>
        </p:nvSpPr>
        <p:spPr>
          <a:xfrm rot="0">
            <a:off x="3022320" y="809625"/>
            <a:ext cx="12243360" cy="977900"/>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Unmoderated Testing Overview</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B1B3EB"/>
        </a:solidFill>
      </p:bgPr>
    </p:bg>
    <p:spTree>
      <p:nvGrpSpPr>
        <p:cNvPr id="1" name=""/>
        <p:cNvGrpSpPr/>
        <p:nvPr/>
      </p:nvGrpSpPr>
      <p:grpSpPr>
        <a:xfrm>
          <a:off x="0" y="0"/>
          <a:ext cx="0" cy="0"/>
          <a:chOff x="0" y="0"/>
          <a:chExt cx="0" cy="0"/>
        </a:xfrm>
      </p:grpSpPr>
      <p:sp>
        <p:nvSpPr>
          <p:cNvPr name="Freeform 2" id="2"/>
          <p:cNvSpPr/>
          <p:nvPr/>
        </p:nvSpPr>
        <p:spPr>
          <a:xfrm flipH="false" flipV="false" rot="4786001">
            <a:off x="4461470" y="4929398"/>
            <a:ext cx="5755270" cy="5755270"/>
          </a:xfrm>
          <a:custGeom>
            <a:avLst/>
            <a:gdLst/>
            <a:ahLst/>
            <a:cxnLst/>
            <a:rect r="r" b="b" t="t" l="l"/>
            <a:pathLst>
              <a:path h="5755270" w="5755270">
                <a:moveTo>
                  <a:pt x="0" y="0"/>
                </a:moveTo>
                <a:lnTo>
                  <a:pt x="5755271" y="0"/>
                </a:lnTo>
                <a:lnTo>
                  <a:pt x="5755271" y="5755271"/>
                </a:lnTo>
                <a:lnTo>
                  <a:pt x="0" y="57552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723990" y="3830089"/>
            <a:ext cx="5537164" cy="3678611"/>
            <a:chOff x="0" y="0"/>
            <a:chExt cx="1319411" cy="876550"/>
          </a:xfrm>
        </p:grpSpPr>
        <p:sp>
          <p:nvSpPr>
            <p:cNvPr name="Freeform 4" id="4"/>
            <p:cNvSpPr/>
            <p:nvPr/>
          </p:nvSpPr>
          <p:spPr>
            <a:xfrm flipH="false" flipV="false" rot="0">
              <a:off x="0" y="0"/>
              <a:ext cx="1319411" cy="876550"/>
            </a:xfrm>
            <a:custGeom>
              <a:avLst/>
              <a:gdLst/>
              <a:ahLst/>
              <a:cxnLst/>
              <a:rect r="r" b="b" t="t" l="l"/>
              <a:pathLst>
                <a:path h="876550" w="1319411">
                  <a:moveTo>
                    <a:pt x="20973" y="0"/>
                  </a:moveTo>
                  <a:lnTo>
                    <a:pt x="1298439" y="0"/>
                  </a:lnTo>
                  <a:cubicBezTo>
                    <a:pt x="1310021" y="0"/>
                    <a:pt x="1319411" y="9390"/>
                    <a:pt x="1319411" y="20973"/>
                  </a:cubicBezTo>
                  <a:lnTo>
                    <a:pt x="1319411" y="855577"/>
                  </a:lnTo>
                  <a:cubicBezTo>
                    <a:pt x="1319411" y="867160"/>
                    <a:pt x="1310021" y="876550"/>
                    <a:pt x="1298439" y="876550"/>
                  </a:cubicBezTo>
                  <a:lnTo>
                    <a:pt x="20973" y="876550"/>
                  </a:lnTo>
                  <a:cubicBezTo>
                    <a:pt x="9390" y="876550"/>
                    <a:pt x="0" y="867160"/>
                    <a:pt x="0" y="855577"/>
                  </a:cubicBezTo>
                  <a:lnTo>
                    <a:pt x="0" y="20973"/>
                  </a:lnTo>
                  <a:cubicBezTo>
                    <a:pt x="0" y="9390"/>
                    <a:pt x="9390" y="0"/>
                    <a:pt x="20973" y="0"/>
                  </a:cubicBezTo>
                  <a:close/>
                </a:path>
              </a:pathLst>
            </a:custGeom>
            <a:solidFill>
              <a:srgbClr val="4F46E5"/>
            </a:solidFill>
          </p:spPr>
        </p:sp>
        <p:sp>
          <p:nvSpPr>
            <p:cNvPr name="TextBox 5" id="5"/>
            <p:cNvSpPr txBox="true"/>
            <p:nvPr/>
          </p:nvSpPr>
          <p:spPr>
            <a:xfrm>
              <a:off x="0" y="-38100"/>
              <a:ext cx="1319411" cy="91465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3077206" y="4340083"/>
            <a:ext cx="760772" cy="76077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C3FF"/>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true" flipV="false" rot="-700148">
            <a:off x="10607741" y="-221473"/>
            <a:ext cx="5040554" cy="5040554"/>
          </a:xfrm>
          <a:custGeom>
            <a:avLst/>
            <a:gdLst/>
            <a:ahLst/>
            <a:cxnLst/>
            <a:rect r="r" b="b" t="t" l="l"/>
            <a:pathLst>
              <a:path h="5040554" w="5040554">
                <a:moveTo>
                  <a:pt x="5040554" y="0"/>
                </a:moveTo>
                <a:lnTo>
                  <a:pt x="0" y="0"/>
                </a:lnTo>
                <a:lnTo>
                  <a:pt x="0" y="5040554"/>
                </a:lnTo>
                <a:lnTo>
                  <a:pt x="5040554" y="5040554"/>
                </a:lnTo>
                <a:lnTo>
                  <a:pt x="504055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9672645" y="3830089"/>
            <a:ext cx="5891365" cy="3678611"/>
            <a:chOff x="0" y="0"/>
            <a:chExt cx="1403811" cy="876550"/>
          </a:xfrm>
        </p:grpSpPr>
        <p:sp>
          <p:nvSpPr>
            <p:cNvPr name="Freeform 11" id="11"/>
            <p:cNvSpPr/>
            <p:nvPr/>
          </p:nvSpPr>
          <p:spPr>
            <a:xfrm flipH="false" flipV="false" rot="0">
              <a:off x="0" y="0"/>
              <a:ext cx="1403811" cy="876550"/>
            </a:xfrm>
            <a:custGeom>
              <a:avLst/>
              <a:gdLst/>
              <a:ahLst/>
              <a:cxnLst/>
              <a:rect r="r" b="b" t="t" l="l"/>
              <a:pathLst>
                <a:path h="876550" w="1403811">
                  <a:moveTo>
                    <a:pt x="19712" y="0"/>
                  </a:moveTo>
                  <a:lnTo>
                    <a:pt x="1384100" y="0"/>
                  </a:lnTo>
                  <a:cubicBezTo>
                    <a:pt x="1389327" y="0"/>
                    <a:pt x="1394341" y="2077"/>
                    <a:pt x="1398038" y="5773"/>
                  </a:cubicBezTo>
                  <a:cubicBezTo>
                    <a:pt x="1401734" y="9470"/>
                    <a:pt x="1403811" y="14484"/>
                    <a:pt x="1403811" y="19712"/>
                  </a:cubicBezTo>
                  <a:lnTo>
                    <a:pt x="1403811" y="856838"/>
                  </a:lnTo>
                  <a:cubicBezTo>
                    <a:pt x="1403811" y="867725"/>
                    <a:pt x="1394986" y="876550"/>
                    <a:pt x="1384100" y="876550"/>
                  </a:cubicBezTo>
                  <a:lnTo>
                    <a:pt x="19712" y="876550"/>
                  </a:lnTo>
                  <a:cubicBezTo>
                    <a:pt x="14484" y="876550"/>
                    <a:pt x="9470" y="874473"/>
                    <a:pt x="5773" y="870776"/>
                  </a:cubicBezTo>
                  <a:cubicBezTo>
                    <a:pt x="2077" y="867080"/>
                    <a:pt x="0" y="862066"/>
                    <a:pt x="0" y="856838"/>
                  </a:cubicBezTo>
                  <a:lnTo>
                    <a:pt x="0" y="19712"/>
                  </a:lnTo>
                  <a:cubicBezTo>
                    <a:pt x="0" y="14484"/>
                    <a:pt x="2077" y="9470"/>
                    <a:pt x="5773" y="5773"/>
                  </a:cubicBezTo>
                  <a:cubicBezTo>
                    <a:pt x="9470" y="2077"/>
                    <a:pt x="14484" y="0"/>
                    <a:pt x="19712" y="0"/>
                  </a:cubicBezTo>
                  <a:close/>
                </a:path>
              </a:pathLst>
            </a:custGeom>
            <a:solidFill>
              <a:srgbClr val="C6C3FF"/>
            </a:solidFill>
          </p:spPr>
        </p:sp>
        <p:sp>
          <p:nvSpPr>
            <p:cNvPr name="TextBox 12" id="12"/>
            <p:cNvSpPr txBox="true"/>
            <p:nvPr/>
          </p:nvSpPr>
          <p:spPr>
            <a:xfrm>
              <a:off x="0" y="-38100"/>
              <a:ext cx="1403811" cy="91465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0197631" y="4340083"/>
            <a:ext cx="760772" cy="760772"/>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78EB"/>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a:hlinkClick r:id="rId5" tooltip="https://app.userology.co/dashboard/study/create-study/roomeo_1761836537698/results/overall-results?tab=report&amp;tenantId=pennsylvaniauniversity"/>
          </p:cNvPr>
          <p:cNvSpPr/>
          <p:nvPr/>
        </p:nvSpPr>
        <p:spPr>
          <a:xfrm flipH="false" flipV="false" rot="0">
            <a:off x="10197631" y="5473365"/>
            <a:ext cx="4158836" cy="1465843"/>
          </a:xfrm>
          <a:custGeom>
            <a:avLst/>
            <a:gdLst/>
            <a:ahLst/>
            <a:cxnLst/>
            <a:rect r="r" b="b" t="t" l="l"/>
            <a:pathLst>
              <a:path h="1465843" w="4158836">
                <a:moveTo>
                  <a:pt x="0" y="0"/>
                </a:moveTo>
                <a:lnTo>
                  <a:pt x="4158836" y="0"/>
                </a:lnTo>
                <a:lnTo>
                  <a:pt x="4158836" y="1465842"/>
                </a:lnTo>
                <a:lnTo>
                  <a:pt x="0" y="1465842"/>
                </a:lnTo>
                <a:lnTo>
                  <a:pt x="0" y="0"/>
                </a:lnTo>
                <a:close/>
              </a:path>
            </a:pathLst>
          </a:custGeom>
          <a:blipFill>
            <a:blip r:embed="rId4"/>
            <a:stretch>
              <a:fillRect l="0" t="-18540" r="-3535" b="-18540"/>
            </a:stretch>
          </a:blipFill>
        </p:spPr>
      </p:sp>
      <p:sp>
        <p:nvSpPr>
          <p:cNvPr name="TextBox 17" id="17"/>
          <p:cNvSpPr txBox="true"/>
          <p:nvPr/>
        </p:nvSpPr>
        <p:spPr>
          <a:xfrm rot="0">
            <a:off x="4058162" y="4359168"/>
            <a:ext cx="4202992" cy="917575"/>
          </a:xfrm>
          <a:prstGeom prst="rect">
            <a:avLst/>
          </a:prstGeom>
        </p:spPr>
        <p:txBody>
          <a:bodyPr anchor="t" rtlCol="false" tIns="0" lIns="0" bIns="0" rIns="0">
            <a:spAutoFit/>
          </a:bodyPr>
          <a:lstStyle/>
          <a:p>
            <a:pPr algn="l">
              <a:lnSpc>
                <a:spcPts val="3499"/>
              </a:lnSpc>
            </a:pPr>
            <a:r>
              <a:rPr lang="en-US" sz="2499" b="true">
                <a:solidFill>
                  <a:srgbClr val="FFF9EE"/>
                </a:solidFill>
                <a:latin typeface="Heading Now 71-78 Bold"/>
                <a:ea typeface="Heading Now 71-78 Bold"/>
                <a:cs typeface="Heading Now 71-78 Bold"/>
                <a:sym typeface="Heading Now 71-78 Bold"/>
              </a:rPr>
              <a:t>UserTesting</a:t>
            </a:r>
          </a:p>
          <a:p>
            <a:pPr algn="l">
              <a:lnSpc>
                <a:spcPts val="3499"/>
              </a:lnSpc>
            </a:pPr>
          </a:p>
        </p:txBody>
      </p:sp>
      <p:sp>
        <p:nvSpPr>
          <p:cNvPr name="TextBox 18" id="18"/>
          <p:cNvSpPr txBox="true"/>
          <p:nvPr/>
        </p:nvSpPr>
        <p:spPr>
          <a:xfrm rot="0">
            <a:off x="11179492" y="4359168"/>
            <a:ext cx="3897052" cy="479425"/>
          </a:xfrm>
          <a:prstGeom prst="rect">
            <a:avLst/>
          </a:prstGeom>
        </p:spPr>
        <p:txBody>
          <a:bodyPr anchor="t" rtlCol="false" tIns="0" lIns="0" bIns="0" rIns="0">
            <a:spAutoFit/>
          </a:bodyPr>
          <a:lstStyle/>
          <a:p>
            <a:pPr algn="l">
              <a:lnSpc>
                <a:spcPts val="3499"/>
              </a:lnSpc>
            </a:pPr>
            <a:r>
              <a:rPr lang="en-US" sz="2499">
                <a:solidFill>
                  <a:srgbClr val="191919"/>
                </a:solidFill>
                <a:latin typeface="Heading Now 71-78"/>
                <a:ea typeface="Heading Now 71-78"/>
                <a:cs typeface="Heading Now 71-78"/>
                <a:sym typeface="Heading Now 71-78"/>
              </a:rPr>
              <a:t> </a:t>
            </a:r>
            <a:r>
              <a:rPr lang="en-US" sz="2499" b="true">
                <a:solidFill>
                  <a:srgbClr val="191919"/>
                </a:solidFill>
                <a:latin typeface="Heading Now 71-78 Bold"/>
                <a:ea typeface="Heading Now 71-78 Bold"/>
                <a:cs typeface="Heading Now 71-78 Bold"/>
                <a:sym typeface="Heading Now 71-78 Bold"/>
              </a:rPr>
              <a:t>Userology.co </a:t>
            </a:r>
          </a:p>
        </p:txBody>
      </p:sp>
      <p:sp>
        <p:nvSpPr>
          <p:cNvPr name="TextBox 19" id="19"/>
          <p:cNvSpPr txBox="true"/>
          <p:nvPr/>
        </p:nvSpPr>
        <p:spPr>
          <a:xfrm rot="0">
            <a:off x="3022320" y="809625"/>
            <a:ext cx="12243360" cy="1863725"/>
          </a:xfrm>
          <a:prstGeom prst="rect">
            <a:avLst/>
          </a:prstGeom>
        </p:spPr>
        <p:txBody>
          <a:bodyPr anchor="t" rtlCol="false" tIns="0" lIns="0" bIns="0" rIns="0">
            <a:spAutoFit/>
          </a:bodyPr>
          <a:lstStyle/>
          <a:p>
            <a:pPr algn="ctr">
              <a:lnSpc>
                <a:spcPts val="7000"/>
              </a:lnSpc>
            </a:pPr>
            <a:r>
              <a:rPr lang="en-US" sz="5000" b="true">
                <a:solidFill>
                  <a:srgbClr val="191919"/>
                </a:solidFill>
                <a:latin typeface="Heading Now 71-78 Bold"/>
                <a:ea typeface="Heading Now 71-78 Bold"/>
                <a:cs typeface="Heading Now 71-78 Bold"/>
                <a:sym typeface="Heading Now 71-78 Bold"/>
              </a:rPr>
              <a:t>Unmoderated Testing</a:t>
            </a:r>
          </a:p>
          <a:p>
            <a:pPr algn="ctr">
              <a:lnSpc>
                <a:spcPts val="7000"/>
              </a:lnSpc>
            </a:pPr>
            <a:r>
              <a:rPr lang="en-US" sz="5000" b="true">
                <a:solidFill>
                  <a:srgbClr val="191919"/>
                </a:solidFill>
                <a:latin typeface="Heading Now 71-78 Bold"/>
                <a:ea typeface="Heading Now 71-78 Bold"/>
                <a:cs typeface="Heading Now 71-78 Bold"/>
                <a:sym typeface="Heading Now 71-78 Bold"/>
              </a:rPr>
              <a:t>Links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DAG4l4m9njE</dc:identifier>
  <dcterms:modified xsi:type="dcterms:W3CDTF">2011-08-01T06:04:30Z</dcterms:modified>
  <cp:revision>1</cp:revision>
  <dc:title>Usability Testing Report Roomeo </dc:title>
</cp:coreProperties>
</file>